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8.xml" ContentType="application/vnd.openxmlformats-officedocument.presentationml.slide+xml"/>
  <Override PartName="/ppt/slides/slide13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0"/>
  </p:notesMasterIdLst>
  <p:sldIdLst>
    <p:sldId id="256" r:id="rId2"/>
    <p:sldId id="311" r:id="rId3"/>
    <p:sldId id="312" r:id="rId4"/>
    <p:sldId id="313" r:id="rId5"/>
    <p:sldId id="314" r:id="rId6"/>
    <p:sldId id="315" r:id="rId7"/>
    <p:sldId id="308" r:id="rId8"/>
    <p:sldId id="309" r:id="rId9"/>
    <p:sldId id="310" r:id="rId10"/>
    <p:sldId id="301" r:id="rId11"/>
    <p:sldId id="284" r:id="rId12"/>
    <p:sldId id="302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02" autoAdjust="0"/>
  </p:normalViewPr>
  <p:slideViewPr>
    <p:cSldViewPr>
      <p:cViewPr varScale="1">
        <p:scale>
          <a:sx n="75" d="100"/>
          <a:sy n="75" d="100"/>
        </p:scale>
        <p:origin x="-16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05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25" Type="http://schemas.openxmlformats.org/officeDocument/2006/relationships/slide" Target="slides/slide24.xml"/><Relationship Id="rId7" Type="http://schemas.openxmlformats.org/officeDocument/2006/relationships/slide" Target="slides/slide6.xml"/><Relationship Id="rId33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customXml" Target="../customXml/item3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4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32" Type="http://schemas.openxmlformats.org/officeDocument/2006/relationships/presProps" Target="presProps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customXml" Target="../customXml/item2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customXml" Target="../customXml/item1.xml"/><Relationship Id="rId31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35" Type="http://schemas.openxmlformats.org/officeDocument/2006/relationships/tableStyles" Target="tableStyles.xml"/><Relationship Id="rId14" Type="http://schemas.openxmlformats.org/officeDocument/2006/relationships/slide" Target="slides/slide13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C238408C-6839-46EE-8131-EDA75C487F2E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87D77045-401A-4D5E-BFE3-54C21A8A66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51232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1006" y="878422"/>
            <a:ext cx="4477430" cy="316476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0165" tIns="40083" rIns="80165" bIns="40083" anchor="ctr"/>
          <a:lstStyle/>
          <a:p>
            <a:pPr eaLnBrk="1" hangingPunct="1"/>
            <a:endParaRPr lang="sk-SK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7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0165" tIns="40083" rIns="80165" bIns="40083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21162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1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3858" cy="3436298"/>
          </a:xfrm>
          <a:noFill/>
          <a:ln/>
        </p:spPr>
        <p:txBody>
          <a:bodyPr wrap="none" lIns="80165" tIns="40083" rIns="80165" bIns="40083" anchor="ctr"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27" name="Shape 26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>
              <a:defRPr sz="3800"/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sk-SK" smtClean="0"/>
              <a:t>Kliknite sem a upravte štýl predlohy podnadpisov.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>
              <a:buNone/>
              <a:defRPr lang="en-US" sz="4000" b="1" cap="all" dirty="0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>
              <a:buNone/>
              <a:defRPr sz="20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DED3D3-6235-4F4C-B439-DF277FB555A7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3C494-2A87-468C-A21B-CB14FB9ABB00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ECC0C8-36B8-442A-833D-B6AACE86BB77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7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grpSp>
        <p:nvGrpSpPr>
          <p:cNvPr id="14" name="Group 17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E20EC5-AC53-4169-941E-EDF10CD23748}" type="datetimeFigureOut">
              <a:rPr lang="en-US" smtClean="0"/>
              <a:pPr/>
              <a:t>25.1.21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sk-SK" smtClean="0"/>
              <a:t>Kliknite sem a upravte štýl predlohy nadpisov.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lang="en-US" smtClean="0">
                <a:solidFill>
                  <a:schemeClr val="tx2"/>
                </a:solidFill>
              </a:rPr>
              <a:pPr/>
              <a:t>25.1.21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l"/>
              <a:t>‹#›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sk-SK" dirty="0" smtClean="0"/>
              <a:t>Rozvod s maloletými </a:t>
            </a:r>
            <a:r>
              <a:rPr lang="sk-SK" dirty="0" err="1" smtClean="0"/>
              <a:t>deŤmi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r>
              <a:rPr lang="sk-SK" dirty="0" smtClean="0"/>
              <a:t>Slovenská právna úprava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260641" y="244826"/>
            <a:ext cx="8752320" cy="832407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</a:pPr>
            <a:r>
              <a:rPr lang="cs-CZ" i="1">
                <a:latin typeface="Arial Black" charset="0"/>
                <a:cs typeface="Arial" charset="0"/>
              </a:rPr>
              <a:t>ROZVOD MANŽELSTVA v SR</a:t>
            </a:r>
          </a:p>
        </p:txBody>
      </p:sp>
      <p:sp>
        <p:nvSpPr>
          <p:cNvPr id="40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64160" y="1306218"/>
            <a:ext cx="4080960" cy="5387605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>
                <a:solidFill>
                  <a:srgbClr val="008000"/>
                </a:solidFill>
                <a:latin typeface="Arial" charset="0"/>
                <a:cs typeface="Arial" charset="0"/>
              </a:rPr>
              <a:t>ROZVOD</a:t>
            </a:r>
            <a:endParaRPr lang="cs-CZ" sz="2400" dirty="0">
              <a:solidFill>
                <a:srgbClr val="008000"/>
              </a:solidFill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>
                <a:latin typeface="Arial" charset="0"/>
                <a:cs typeface="Arial" charset="0"/>
              </a:rPr>
              <a:t>Rozvod v SR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 err="1">
                <a:latin typeface="Arial" charset="0"/>
                <a:cs typeface="Arial" charset="0"/>
              </a:rPr>
              <a:t>Procesné</a:t>
            </a:r>
            <a:r>
              <a:rPr lang="cs-CZ" sz="3200" dirty="0">
                <a:latin typeface="Arial" charset="0"/>
                <a:cs typeface="Arial" charset="0"/>
              </a:rPr>
              <a:t> </a:t>
            </a:r>
            <a:r>
              <a:rPr lang="cs-CZ" sz="3200" dirty="0" err="1">
                <a:latin typeface="Arial" charset="0"/>
                <a:cs typeface="Arial" charset="0"/>
              </a:rPr>
              <a:t>pravidlá</a:t>
            </a:r>
            <a:endParaRPr lang="cs-CZ" sz="3200" dirty="0"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endParaRPr lang="cs-CZ" sz="3200" dirty="0">
              <a:latin typeface="Arial" charset="0"/>
              <a:cs typeface="Arial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2"/>
          </p:nvPr>
        </p:nvSpPr>
        <p:spPr>
          <a:xfrm>
            <a:off x="4407840" y="1306218"/>
            <a:ext cx="4572000" cy="5387605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>
                <a:solidFill>
                  <a:srgbClr val="008000"/>
                </a:solidFill>
                <a:latin typeface="Arial" charset="0"/>
                <a:cs typeface="Arial" charset="0"/>
              </a:rPr>
              <a:t>ÚPRAVA VÝKONU RODIČOVSKÝCH PRÁV A POVINNOSTÍ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 err="1">
                <a:latin typeface="Arial" charset="0"/>
                <a:cs typeface="Arial" charset="0"/>
              </a:rPr>
              <a:t>Zverenie</a:t>
            </a:r>
            <a:r>
              <a:rPr lang="cs-CZ" sz="3200" dirty="0">
                <a:latin typeface="Arial" charset="0"/>
                <a:cs typeface="Arial" charset="0"/>
              </a:rPr>
              <a:t> do </a:t>
            </a:r>
            <a:r>
              <a:rPr lang="cs-CZ" sz="3200" dirty="0" err="1">
                <a:latin typeface="Arial" charset="0"/>
                <a:cs typeface="Arial" charset="0"/>
              </a:rPr>
              <a:t>osobnej</a:t>
            </a:r>
            <a:r>
              <a:rPr lang="cs-CZ" sz="3200" dirty="0">
                <a:latin typeface="Arial" charset="0"/>
                <a:cs typeface="Arial" charset="0"/>
              </a:rPr>
              <a:t> starostlivosti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>
                <a:latin typeface="Arial" charset="0"/>
                <a:cs typeface="Arial" charset="0"/>
              </a:rPr>
              <a:t>Výživné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 err="1">
                <a:latin typeface="Arial" charset="0"/>
                <a:cs typeface="Arial" charset="0"/>
              </a:rPr>
              <a:t>Zastupovanie</a:t>
            </a:r>
            <a:r>
              <a:rPr lang="cs-CZ" sz="3200" dirty="0">
                <a:latin typeface="Arial" charset="0"/>
                <a:cs typeface="Arial" charset="0"/>
              </a:rPr>
              <a:t> a správa majetku </a:t>
            </a:r>
            <a:r>
              <a:rPr lang="cs-CZ" sz="3200" dirty="0" err="1">
                <a:latin typeface="Arial" charset="0"/>
                <a:cs typeface="Arial" charset="0"/>
              </a:rPr>
              <a:t>maloletého</a:t>
            </a:r>
            <a:endParaRPr lang="cs-CZ" sz="3200" dirty="0"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>
                <a:latin typeface="Arial" charset="0"/>
                <a:cs typeface="Arial" charset="0"/>
              </a:rPr>
              <a:t>Styk s </a:t>
            </a:r>
            <a:r>
              <a:rPr lang="cs-CZ" sz="3200" dirty="0" err="1">
                <a:latin typeface="Arial" charset="0"/>
                <a:cs typeface="Arial" charset="0"/>
              </a:rPr>
              <a:t>dieťaťom</a:t>
            </a:r>
            <a:endParaRPr lang="cs-CZ" sz="3200" dirty="0"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cs-CZ" sz="3200" dirty="0" err="1">
                <a:latin typeface="Arial" charset="0"/>
                <a:cs typeface="Arial" charset="0"/>
              </a:rPr>
              <a:t>Informačná</a:t>
            </a:r>
            <a:r>
              <a:rPr lang="cs-CZ" sz="3200" dirty="0">
                <a:latin typeface="Arial" charset="0"/>
                <a:cs typeface="Arial" charset="0"/>
              </a:rPr>
              <a:t> </a:t>
            </a:r>
            <a:r>
              <a:rPr lang="cs-CZ" sz="3200" dirty="0" err="1">
                <a:latin typeface="Arial" charset="0"/>
                <a:cs typeface="Arial" charset="0"/>
              </a:rPr>
              <a:t>povinnosť</a:t>
            </a:r>
            <a:endParaRPr lang="cs-CZ" sz="3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167179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3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3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 additive="repl">
                                        <p:cTn id="13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 additive="repl">
                                        <p:cTn id="21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260641" y="164178"/>
            <a:ext cx="8687520" cy="977863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</a:pPr>
            <a:r>
              <a:rPr lang="cs-CZ" dirty="0" smtClean="0">
                <a:solidFill>
                  <a:srgbClr val="990033"/>
                </a:solidFill>
                <a:latin typeface="Arial Black" charset="0"/>
                <a:cs typeface="Arial" charset="0"/>
              </a:rPr>
              <a:t>	</a:t>
            </a:r>
            <a:r>
              <a:rPr lang="cs-CZ" dirty="0" smtClean="0">
                <a:solidFill>
                  <a:srgbClr val="008000"/>
                </a:solidFill>
                <a:latin typeface="Arial Black" charset="0"/>
                <a:cs typeface="Arial" charset="0"/>
              </a:rPr>
              <a:t>Rozvod </a:t>
            </a: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v </a:t>
            </a:r>
            <a:r>
              <a:rPr lang="cs-CZ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Slovenskej</a:t>
            </a: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republike</a:t>
            </a:r>
            <a:endParaRPr lang="cs-CZ" dirty="0">
              <a:solidFill>
                <a:srgbClr val="008000"/>
              </a:solidFill>
              <a:latin typeface="Arial Black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489600" y="1143480"/>
            <a:ext cx="8262720" cy="5714520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§ 22 zákona o rodine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K zrušeniu manželstva rozvodom možno pristúpiť len v odôvodnených prípadoch. 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§ 23 ods. 1 zákona o rodine</a:t>
            </a:r>
          </a:p>
          <a:p>
            <a:pPr marL="456487" indent="-391686" algn="just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(1) </a:t>
            </a:r>
            <a:r>
              <a:rPr lang="cs-CZ" sz="3100" b="1">
                <a:latin typeface="Arial" charset="0"/>
                <a:cs typeface="Arial" charset="0"/>
              </a:rPr>
              <a:t>Súd môže manželstvo na návrh niektorého z manželov rozviesť, ak sú vzťahy medzi manželmi tak vážne narušené a trvalo rozvrátené, že manželstvo nemôže plniť svoj účel a nemožno od manželov očakávať obnovenie manželského spolužitia.</a:t>
            </a:r>
          </a:p>
        </p:txBody>
      </p:sp>
    </p:spTree>
    <p:extLst>
      <p:ext uri="{BB962C8B-B14F-4D97-AF65-F5344CB8AC3E}">
        <p14:creationId xmlns:p14="http://schemas.microsoft.com/office/powerpoint/2010/main" val="1879127888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3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3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7920" y="296672"/>
            <a:ext cx="8386560" cy="1035469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</a:pPr>
            <a:r>
              <a:rPr lang="cs-CZ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Príčiny</a:t>
            </a: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 rozvratu</a:t>
            </a:r>
          </a:p>
        </p:txBody>
      </p:sp>
      <p:sp>
        <p:nvSpPr>
          <p:cNvPr id="2457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260641" y="1143480"/>
            <a:ext cx="8556480" cy="5374644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§ 23 ods. 2 a 3 zákona o rodine</a:t>
            </a:r>
          </a:p>
          <a:p>
            <a:pPr marL="456487" indent="-391686" algn="just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(2)  </a:t>
            </a:r>
            <a:r>
              <a:rPr lang="cs-CZ" b="1">
                <a:latin typeface="Arial" charset="0"/>
                <a:cs typeface="Arial" charset="0"/>
              </a:rPr>
              <a:t>Súd zisťuje príčiny, ktoré viedli k vážnemu rozvratu vzťahov medzi manželmi, a pri rozhodovaní o rozvode na ne prihliada. Súd pri rozhodovaní o rozvode vždy prihliadne na záujem maloletých detí. </a:t>
            </a:r>
            <a:endParaRPr lang="cs-CZ">
              <a:latin typeface="Arial" charset="0"/>
              <a:cs typeface="Arial" charset="0"/>
            </a:endParaRPr>
          </a:p>
          <a:p>
            <a:pPr marL="456487" indent="-391686" algn="just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>
                <a:latin typeface="Arial" charset="0"/>
                <a:cs typeface="Arial" charset="0"/>
              </a:rPr>
              <a:t>(3)  </a:t>
            </a:r>
            <a:r>
              <a:rPr lang="cs-CZ" b="1">
                <a:latin typeface="Arial" charset="0"/>
                <a:cs typeface="Arial" charset="0"/>
              </a:rPr>
              <a:t>Súd pri posudzovaní miery rozvratu vzťahov medzi manželmi prihliada na porušenie povinností manželov podľa § 18 a 19. </a:t>
            </a:r>
          </a:p>
        </p:txBody>
      </p:sp>
    </p:spTree>
    <p:extLst>
      <p:ext uri="{BB962C8B-B14F-4D97-AF65-F5344CB8AC3E}">
        <p14:creationId xmlns:p14="http://schemas.microsoft.com/office/powerpoint/2010/main" val="394635323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7920" y="296672"/>
            <a:ext cx="8386560" cy="1035469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</a:pP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Výrok rozsudku o rozvode</a:t>
            </a:r>
          </a:p>
        </p:txBody>
      </p:sp>
      <p:sp>
        <p:nvSpPr>
          <p:cNvPr id="2560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843840" y="1306218"/>
            <a:ext cx="7973280" cy="4838908"/>
          </a:xfrm>
        </p:spPr>
        <p:txBody>
          <a:bodyPr lIns="0" tIns="0" rIns="0" bIns="0"/>
          <a:lstStyle/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800" b="1" dirty="0" err="1">
                <a:latin typeface="Arial" charset="0"/>
                <a:cs typeface="Arial" charset="0"/>
              </a:rPr>
              <a:t>Manželstvo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err="1">
                <a:latin typeface="Arial" charset="0"/>
                <a:cs typeface="Arial" charset="0"/>
              </a:rPr>
              <a:t>účastníkov</a:t>
            </a:r>
            <a:r>
              <a:rPr lang="cs-CZ" sz="2800" b="1" dirty="0">
                <a:latin typeface="Arial" charset="0"/>
                <a:cs typeface="Arial" charset="0"/>
              </a:rPr>
              <a:t> Jána Nováka a Viery </a:t>
            </a:r>
            <a:r>
              <a:rPr lang="cs-CZ" sz="2800" b="1" dirty="0" err="1">
                <a:latin typeface="Arial" charset="0"/>
                <a:cs typeface="Arial" charset="0"/>
              </a:rPr>
              <a:t>Novákovej</a:t>
            </a:r>
            <a:r>
              <a:rPr lang="cs-CZ" sz="2800" b="1" dirty="0">
                <a:latin typeface="Arial" charset="0"/>
                <a:cs typeface="Arial" charset="0"/>
              </a:rPr>
              <a:t>, rod. </a:t>
            </a:r>
            <a:r>
              <a:rPr lang="cs-CZ" sz="2800" b="1" dirty="0" err="1">
                <a:latin typeface="Arial" charset="0"/>
                <a:cs typeface="Arial" charset="0"/>
              </a:rPr>
              <a:t>Dankovej</a:t>
            </a:r>
            <a:r>
              <a:rPr lang="cs-CZ" sz="2800" b="1" dirty="0">
                <a:latin typeface="Arial" charset="0"/>
                <a:cs typeface="Arial" charset="0"/>
              </a:rPr>
              <a:t>, </a:t>
            </a:r>
            <a:r>
              <a:rPr lang="cs-CZ" sz="2800" b="1" dirty="0" err="1">
                <a:latin typeface="Arial" charset="0"/>
                <a:cs typeface="Arial" charset="0"/>
              </a:rPr>
              <a:t>uzavreté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err="1">
                <a:latin typeface="Arial" charset="0"/>
                <a:cs typeface="Arial" charset="0"/>
              </a:rPr>
              <a:t>dňa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smtClean="0">
                <a:latin typeface="Arial" charset="0"/>
                <a:cs typeface="Arial" charset="0"/>
              </a:rPr>
              <a:t>29.9.2006 </a:t>
            </a:r>
            <a:r>
              <a:rPr lang="cs-CZ" sz="2800" b="1" dirty="0">
                <a:latin typeface="Arial" charset="0"/>
                <a:cs typeface="Arial" charset="0"/>
              </a:rPr>
              <a:t>v </a:t>
            </a:r>
            <a:r>
              <a:rPr lang="cs-CZ" sz="2800" b="1" dirty="0" smtClean="0">
                <a:latin typeface="Arial" charset="0"/>
                <a:cs typeface="Arial" charset="0"/>
              </a:rPr>
              <a:t> </a:t>
            </a:r>
            <a:r>
              <a:rPr lang="cs-CZ" sz="2800" b="1" dirty="0" err="1" smtClean="0">
                <a:latin typeface="Arial" charset="0"/>
                <a:cs typeface="Arial" charset="0"/>
              </a:rPr>
              <a:t>Bratislave</a:t>
            </a:r>
            <a:r>
              <a:rPr lang="cs-CZ" sz="2800" b="1" dirty="0" smtClean="0">
                <a:latin typeface="Arial" charset="0"/>
                <a:cs typeface="Arial" charset="0"/>
              </a:rPr>
              <a:t>, </a:t>
            </a:r>
            <a:r>
              <a:rPr lang="cs-CZ" sz="2800" b="1" dirty="0" err="1">
                <a:latin typeface="Arial" charset="0"/>
                <a:cs typeface="Arial" charset="0"/>
              </a:rPr>
              <a:t>zapísané</a:t>
            </a:r>
            <a:r>
              <a:rPr lang="cs-CZ" sz="2800" b="1" dirty="0">
                <a:latin typeface="Arial" charset="0"/>
                <a:cs typeface="Arial" charset="0"/>
              </a:rPr>
              <a:t> v </a:t>
            </a:r>
            <a:r>
              <a:rPr lang="cs-CZ" sz="2800" b="1" dirty="0" err="1">
                <a:latin typeface="Arial" charset="0"/>
                <a:cs typeface="Arial" charset="0"/>
              </a:rPr>
              <a:t>knihe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err="1">
                <a:latin typeface="Arial" charset="0"/>
                <a:cs typeface="Arial" charset="0"/>
              </a:rPr>
              <a:t>manželstiev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smtClean="0">
                <a:latin typeface="Arial" charset="0"/>
                <a:cs typeface="Arial" charset="0"/>
              </a:rPr>
              <a:t>matričného </a:t>
            </a:r>
            <a:r>
              <a:rPr lang="cs-CZ" sz="2800" b="1" dirty="0" err="1" smtClean="0">
                <a:latin typeface="Arial" charset="0"/>
                <a:cs typeface="Arial" charset="0"/>
              </a:rPr>
              <a:t>úradu</a:t>
            </a:r>
            <a:r>
              <a:rPr lang="cs-CZ" sz="2800" b="1" dirty="0" smtClean="0">
                <a:latin typeface="Arial" charset="0"/>
                <a:cs typeface="Arial" charset="0"/>
              </a:rPr>
              <a:t> Bratislava Staré </a:t>
            </a:r>
            <a:r>
              <a:rPr lang="cs-CZ" sz="2800" b="1" dirty="0" err="1" smtClean="0">
                <a:latin typeface="Arial" charset="0"/>
                <a:cs typeface="Arial" charset="0"/>
              </a:rPr>
              <a:t>Mesto</a:t>
            </a:r>
            <a:r>
              <a:rPr lang="cs-CZ" sz="2800" b="1" dirty="0" smtClean="0">
                <a:latin typeface="Arial" charset="0"/>
                <a:cs typeface="Arial" charset="0"/>
              </a:rPr>
              <a:t>, </a:t>
            </a:r>
            <a:r>
              <a:rPr lang="cs-CZ" sz="2800" b="1" dirty="0" err="1">
                <a:latin typeface="Arial" charset="0"/>
                <a:cs typeface="Arial" charset="0"/>
              </a:rPr>
              <a:t>zväzok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smtClean="0">
                <a:latin typeface="Arial" charset="0"/>
                <a:cs typeface="Arial" charset="0"/>
              </a:rPr>
              <a:t>II, </a:t>
            </a:r>
            <a:r>
              <a:rPr lang="cs-CZ" sz="2800" b="1" dirty="0">
                <a:latin typeface="Arial" charset="0"/>
                <a:cs typeface="Arial" charset="0"/>
              </a:rPr>
              <a:t>ročník </a:t>
            </a:r>
            <a:r>
              <a:rPr lang="cs-CZ" sz="2800" b="1" dirty="0" smtClean="0">
                <a:latin typeface="Arial" charset="0"/>
                <a:cs typeface="Arial" charset="0"/>
              </a:rPr>
              <a:t>2006, </a:t>
            </a:r>
            <a:r>
              <a:rPr lang="cs-CZ" sz="2800" b="1" dirty="0">
                <a:latin typeface="Arial" charset="0"/>
                <a:cs typeface="Arial" charset="0"/>
              </a:rPr>
              <a:t>strana 520 pod por. </a:t>
            </a:r>
            <a:r>
              <a:rPr lang="cs-CZ" sz="2800" b="1" dirty="0" err="1">
                <a:latin typeface="Arial" charset="0"/>
                <a:cs typeface="Arial" charset="0"/>
              </a:rPr>
              <a:t>číslom</a:t>
            </a:r>
            <a:r>
              <a:rPr lang="cs-CZ" sz="2800" b="1" dirty="0">
                <a:latin typeface="Arial" charset="0"/>
                <a:cs typeface="Arial" charset="0"/>
              </a:rPr>
              <a:t> 13  </a:t>
            </a:r>
            <a:r>
              <a:rPr lang="cs-CZ" sz="2800" b="1" dirty="0" err="1">
                <a:latin typeface="Arial" charset="0"/>
                <a:cs typeface="Arial" charset="0"/>
              </a:rPr>
              <a:t>sa</a:t>
            </a:r>
            <a:r>
              <a:rPr lang="cs-CZ" sz="2800" b="1" dirty="0">
                <a:latin typeface="Arial" charset="0"/>
                <a:cs typeface="Arial" charset="0"/>
              </a:rPr>
              <a:t> </a:t>
            </a:r>
            <a:r>
              <a:rPr lang="cs-CZ" sz="2800" b="1" dirty="0" err="1">
                <a:latin typeface="Arial" charset="0"/>
                <a:cs typeface="Arial" charset="0"/>
              </a:rPr>
              <a:t>rozvádza</a:t>
            </a:r>
            <a:r>
              <a:rPr lang="cs-CZ" sz="2800" b="1" dirty="0">
                <a:latin typeface="Arial" charset="0"/>
                <a:cs typeface="Arial" charset="0"/>
              </a:rPr>
              <a:t>.</a:t>
            </a:r>
            <a:r>
              <a:rPr lang="cs-CZ" sz="2800" b="1" dirty="0">
                <a:latin typeface="Times New Roman" charset="0"/>
                <a:cs typeface="Arial" charset="0"/>
              </a:rPr>
              <a:t> 	</a:t>
            </a:r>
          </a:p>
          <a:p>
            <a:pPr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endParaRPr lang="sk-SK" sz="2800" b="1" dirty="0">
              <a:latin typeface="Times New Roman" charset="0"/>
              <a:cs typeface="Arial" charset="0"/>
            </a:endParaRPr>
          </a:p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sz="2800" b="1" dirty="0">
                <a:latin typeface="Arial" charset="0"/>
                <a:cs typeface="Arial" charset="0"/>
              </a:rPr>
              <a:t>Žiadny z účastníkov nemá právo na náhradu trov konania.</a:t>
            </a:r>
          </a:p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endParaRPr lang="cs-CZ" sz="2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20713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64160" y="164178"/>
            <a:ext cx="8815680" cy="1176590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 smtClean="0">
                <a:solidFill>
                  <a:srgbClr val="990033"/>
                </a:solidFill>
                <a:latin typeface="Arial Black" charset="0"/>
                <a:cs typeface="Arial" charset="0"/>
              </a:rPr>
              <a:t>	</a:t>
            </a:r>
            <a:r>
              <a:rPr lang="cs-CZ" sz="3600" dirty="0" err="1" smtClean="0">
                <a:solidFill>
                  <a:srgbClr val="008000"/>
                </a:solidFill>
                <a:latin typeface="Arial Black" charset="0"/>
                <a:cs typeface="Arial" charset="0"/>
              </a:rPr>
              <a:t>Procesné</a:t>
            </a:r>
            <a:r>
              <a:rPr lang="cs-CZ" sz="3600" dirty="0" smtClean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sz="3600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pravidlá</a:t>
            </a:r>
            <a:r>
              <a:rPr lang="cs-CZ" sz="3600" dirty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sz="3600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pre</a:t>
            </a:r>
            <a:r>
              <a:rPr lang="cs-CZ" sz="3600" dirty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sz="3600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konanie</a:t>
            </a:r>
            <a:r>
              <a:rPr lang="cs-CZ" sz="3600" dirty="0">
                <a:solidFill>
                  <a:srgbClr val="008000"/>
                </a:solidFill>
                <a:latin typeface="Arial Black" charset="0"/>
                <a:cs typeface="Arial" charset="0"/>
              </a:rPr>
              <a:t> o </a:t>
            </a:r>
            <a:r>
              <a:rPr lang="cs-CZ" sz="3600" dirty="0" smtClean="0">
                <a:solidFill>
                  <a:srgbClr val="008000"/>
                </a:solidFill>
                <a:latin typeface="Arial Black" charset="0"/>
                <a:cs typeface="Arial" charset="0"/>
              </a:rPr>
              <a:t> 	rozvod</a:t>
            </a:r>
            <a:endParaRPr lang="cs-CZ" sz="3600" dirty="0">
              <a:solidFill>
                <a:srgbClr val="008000"/>
              </a:solidFill>
              <a:latin typeface="Arial Black" charset="0"/>
              <a:cs typeface="Arial" charset="0"/>
            </a:endParaRPr>
          </a:p>
        </p:txBody>
      </p:sp>
      <p:sp>
        <p:nvSpPr>
          <p:cNvPr id="266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26880" y="1273093"/>
            <a:ext cx="8490240" cy="5396267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dirty="0">
                <a:latin typeface="Arial" charset="0"/>
                <a:cs typeface="Arial" charset="0"/>
              </a:rPr>
              <a:t>Účastníci: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dirty="0" err="1">
                <a:latin typeface="Arial" charset="0"/>
                <a:cs typeface="Arial" charset="0"/>
              </a:rPr>
              <a:t>Navrhovateľ</a:t>
            </a:r>
            <a:r>
              <a:rPr lang="cs-CZ" dirty="0">
                <a:latin typeface="Arial" charset="0"/>
                <a:cs typeface="Arial" charset="0"/>
              </a:rPr>
              <a:t> a </a:t>
            </a:r>
            <a:r>
              <a:rPr lang="cs-CZ" dirty="0" smtClean="0">
                <a:latin typeface="Arial" charset="0"/>
                <a:cs typeface="Arial" charset="0"/>
              </a:rPr>
              <a:t>manžel </a:t>
            </a:r>
            <a:r>
              <a:rPr lang="cs-CZ" dirty="0" err="1" smtClean="0">
                <a:latin typeface="Arial" charset="0"/>
                <a:cs typeface="Arial" charset="0"/>
              </a:rPr>
              <a:t>navrhovateľa</a:t>
            </a:r>
            <a:endParaRPr lang="cs-CZ" dirty="0" smtClean="0"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dirty="0" err="1" smtClean="0">
                <a:latin typeface="Arial" charset="0"/>
                <a:cs typeface="Arial" charset="0"/>
              </a:rPr>
              <a:t>Maloleté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deti</a:t>
            </a:r>
            <a:r>
              <a:rPr lang="cs-CZ" dirty="0">
                <a:latin typeface="Arial" charset="0"/>
                <a:cs typeface="Arial" charset="0"/>
              </a:rPr>
              <a:t> v časti </a:t>
            </a:r>
            <a:r>
              <a:rPr lang="cs-CZ" dirty="0" err="1">
                <a:latin typeface="Arial" charset="0"/>
                <a:cs typeface="Arial" charset="0"/>
              </a:rPr>
              <a:t>konania</a:t>
            </a:r>
            <a:r>
              <a:rPr lang="cs-CZ" dirty="0">
                <a:latin typeface="Arial" charset="0"/>
                <a:cs typeface="Arial" charset="0"/>
              </a:rPr>
              <a:t>, </a:t>
            </a:r>
            <a:r>
              <a:rPr lang="cs-CZ" dirty="0" err="1">
                <a:latin typeface="Arial" charset="0"/>
                <a:cs typeface="Arial" charset="0"/>
              </a:rPr>
              <a:t>týkajúcej</a:t>
            </a:r>
            <a:r>
              <a:rPr lang="cs-CZ" dirty="0">
                <a:latin typeface="Arial" charset="0"/>
                <a:cs typeface="Arial" charset="0"/>
              </a:rPr>
              <a:t> úpravy výkonu rodičovských práv a povinností na čas po rozvode </a:t>
            </a:r>
            <a:r>
              <a:rPr lang="cs-CZ" dirty="0" err="1">
                <a:latin typeface="Arial" charset="0"/>
                <a:cs typeface="Arial" charset="0"/>
              </a:rPr>
              <a:t>zastúpené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kolíznym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opatrovníkom</a:t>
            </a:r>
            <a:endParaRPr lang="cs-CZ" dirty="0">
              <a:latin typeface="Arial" charset="0"/>
              <a:cs typeface="Arial" charset="0"/>
            </a:endParaRPr>
          </a:p>
          <a:p>
            <a:pPr marL="456487" indent="-391686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b="1" dirty="0">
                <a:latin typeface="Times New Roman" charset="0"/>
                <a:cs typeface="Arial" charset="0"/>
              </a:rPr>
              <a:t>Príklad: </a:t>
            </a:r>
            <a:endParaRPr lang="sk-SK" dirty="0">
              <a:latin typeface="Times New Roman" charset="0"/>
              <a:cs typeface="Arial" charset="0"/>
            </a:endParaRPr>
          </a:p>
          <a:p>
            <a:pPr marL="456487" indent="-391686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dirty="0">
                <a:latin typeface="Times New Roman" charset="0"/>
                <a:cs typeface="Arial" charset="0"/>
              </a:rPr>
              <a:t>                       </a:t>
            </a:r>
            <a:r>
              <a:rPr lang="sk-SK" sz="2400" dirty="0">
                <a:latin typeface="Times New Roman" charset="0"/>
                <a:cs typeface="Arial" charset="0"/>
              </a:rPr>
              <a:t>Navrhovateľ:	</a:t>
            </a:r>
            <a:r>
              <a:rPr lang="sk-SK" sz="2400" b="1" dirty="0">
                <a:latin typeface="Times New Roman" charset="0"/>
                <a:cs typeface="Arial" charset="0"/>
              </a:rPr>
              <a:t>Ján Novák</a:t>
            </a:r>
          </a:p>
          <a:p>
            <a:pPr marL="456487" indent="-391686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400" dirty="0">
                <a:latin typeface="Times New Roman" charset="0"/>
                <a:cs typeface="Arial" charset="0"/>
              </a:rPr>
              <a:t>                       </a:t>
            </a:r>
            <a:r>
              <a:rPr lang="cs-CZ" sz="2400" dirty="0" smtClean="0">
                <a:latin typeface="Times New Roman" charset="0"/>
                <a:cs typeface="Arial" charset="0"/>
              </a:rPr>
              <a:t>	</a:t>
            </a:r>
            <a:r>
              <a:rPr lang="cs-CZ" sz="2400" dirty="0" err="1" smtClean="0">
                <a:latin typeface="Times New Roman" charset="0"/>
                <a:cs typeface="Arial" charset="0"/>
              </a:rPr>
              <a:t>Galvaniho</a:t>
            </a:r>
            <a:r>
              <a:rPr lang="cs-CZ" sz="2400" dirty="0" smtClean="0">
                <a:latin typeface="Times New Roman" charset="0"/>
                <a:cs typeface="Arial" charset="0"/>
              </a:rPr>
              <a:t> </a:t>
            </a:r>
            <a:r>
              <a:rPr lang="cs-CZ" sz="2400" dirty="0">
                <a:latin typeface="Times New Roman" charset="0"/>
                <a:cs typeface="Arial" charset="0"/>
              </a:rPr>
              <a:t>7, 841 04  Bratislava</a:t>
            </a:r>
          </a:p>
          <a:p>
            <a:pPr marL="456487" indent="-391686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400" dirty="0">
                <a:latin typeface="Times New Roman" charset="0"/>
                <a:cs typeface="Arial" charset="0"/>
              </a:rPr>
              <a:t>                       </a:t>
            </a:r>
            <a:r>
              <a:rPr lang="cs-CZ" sz="2400" dirty="0" smtClean="0">
                <a:latin typeface="Times New Roman" charset="0"/>
                <a:cs typeface="Arial" charset="0"/>
              </a:rPr>
              <a:t>	</a:t>
            </a:r>
            <a:r>
              <a:rPr lang="cs-CZ" sz="2400" dirty="0" err="1" smtClean="0">
                <a:latin typeface="Times New Roman" charset="0"/>
                <a:cs typeface="Arial" charset="0"/>
              </a:rPr>
              <a:t>Št</a:t>
            </a:r>
            <a:r>
              <a:rPr lang="cs-CZ" sz="2400" dirty="0">
                <a:latin typeface="Times New Roman" charset="0"/>
                <a:cs typeface="Arial" charset="0"/>
              </a:rPr>
              <a:t>. občan: </a:t>
            </a:r>
            <a:r>
              <a:rPr lang="cs-CZ" sz="2400" dirty="0" smtClean="0">
                <a:latin typeface="Times New Roman" charset="0"/>
                <a:cs typeface="Arial" charset="0"/>
              </a:rPr>
              <a:t>SR</a:t>
            </a:r>
          </a:p>
          <a:p>
            <a:pPr marL="2331007" lvl="8" indent="-391686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400" dirty="0">
                <a:latin typeface="Times New Roman" charset="0"/>
                <a:cs typeface="Arial" charset="0"/>
              </a:rPr>
              <a:t> </a:t>
            </a:r>
            <a:r>
              <a:rPr lang="cs-CZ" sz="2400" dirty="0" smtClean="0">
                <a:latin typeface="Times New Roman" charset="0"/>
                <a:cs typeface="Arial" charset="0"/>
              </a:rPr>
              <a:t>   email, </a:t>
            </a:r>
            <a:r>
              <a:rPr lang="cs-CZ" sz="2400" dirty="0" err="1" smtClean="0">
                <a:latin typeface="Times New Roman" charset="0"/>
                <a:cs typeface="Arial" charset="0"/>
              </a:rPr>
              <a:t>telefón</a:t>
            </a:r>
            <a:endParaRPr lang="cs-CZ" sz="2400" dirty="0">
              <a:latin typeface="Times New Roman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endParaRPr lang="cs-CZ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32972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64160" y="164177"/>
            <a:ext cx="8815680" cy="848250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 smtClean="0">
                <a:solidFill>
                  <a:srgbClr val="990033"/>
                </a:solidFill>
                <a:latin typeface="Arial Black" charset="0"/>
                <a:cs typeface="Arial" charset="0"/>
              </a:rPr>
              <a:t>	</a:t>
            </a:r>
            <a:r>
              <a:rPr lang="cs-CZ" dirty="0" err="1" smtClean="0">
                <a:solidFill>
                  <a:srgbClr val="008000"/>
                </a:solidFill>
                <a:latin typeface="Arial Black" charset="0"/>
                <a:cs typeface="Arial" charset="0"/>
              </a:rPr>
              <a:t>Procesné</a:t>
            </a:r>
            <a:r>
              <a:rPr lang="cs-CZ" dirty="0" smtClean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pravidlá</a:t>
            </a: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 2</a:t>
            </a:r>
          </a:p>
        </p:txBody>
      </p:sp>
      <p:sp>
        <p:nvSpPr>
          <p:cNvPr id="276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26881" y="1273093"/>
            <a:ext cx="8652960" cy="4873472"/>
          </a:xfrm>
        </p:spPr>
        <p:txBody>
          <a:bodyPr lIns="0" tIns="25599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b="1" dirty="0" err="1">
                <a:solidFill>
                  <a:srgbClr val="008000"/>
                </a:solidFill>
                <a:latin typeface="Arial" charset="0"/>
                <a:cs typeface="Arial" charset="0"/>
              </a:rPr>
              <a:t>Miestna</a:t>
            </a:r>
            <a:r>
              <a:rPr lang="cs-CZ" b="1" dirty="0">
                <a:solidFill>
                  <a:srgbClr val="008000"/>
                </a:solidFill>
                <a:latin typeface="Arial" charset="0"/>
                <a:cs typeface="Arial" charset="0"/>
              </a:rPr>
              <a:t> </a:t>
            </a:r>
            <a:r>
              <a:rPr lang="cs-CZ" b="1" dirty="0" err="1">
                <a:solidFill>
                  <a:srgbClr val="008000"/>
                </a:solidFill>
                <a:latin typeface="Arial" charset="0"/>
                <a:cs typeface="Arial" charset="0"/>
              </a:rPr>
              <a:t>príslušnosť</a:t>
            </a:r>
            <a:r>
              <a:rPr lang="cs-CZ" b="1" dirty="0">
                <a:solidFill>
                  <a:srgbClr val="008000"/>
                </a:solidFill>
                <a:latin typeface="Arial" charset="0"/>
                <a:cs typeface="Arial" charset="0"/>
              </a:rPr>
              <a:t> </a:t>
            </a:r>
            <a:endParaRPr lang="cs-CZ" b="1" dirty="0" smtClean="0">
              <a:solidFill>
                <a:srgbClr val="008000"/>
              </a:solidFill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endParaRPr lang="cs-CZ" b="1" dirty="0">
              <a:latin typeface="Arial" charset="0"/>
              <a:cs typeface="Arial" charset="0"/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>
                <a:latin typeface="Arial" charset="0"/>
                <a:cs typeface="Arial" charset="0"/>
              </a:rPr>
              <a:t>- výlučná </a:t>
            </a:r>
            <a:r>
              <a:rPr lang="cs-CZ" dirty="0" err="1">
                <a:latin typeface="Arial" charset="0"/>
                <a:cs typeface="Arial" charset="0"/>
              </a:rPr>
              <a:t>podľa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ust</a:t>
            </a:r>
            <a:r>
              <a:rPr lang="cs-CZ" dirty="0">
                <a:latin typeface="Arial" charset="0"/>
                <a:cs typeface="Arial" charset="0"/>
              </a:rPr>
              <a:t>. § </a:t>
            </a:r>
            <a:r>
              <a:rPr lang="cs-CZ" dirty="0" smtClean="0">
                <a:latin typeface="Arial" charset="0"/>
                <a:cs typeface="Arial" charset="0"/>
              </a:rPr>
              <a:t>92 CMP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 smtClean="0">
                <a:latin typeface="Arial" charset="0"/>
                <a:cs typeface="Arial" charset="0"/>
              </a:rPr>
              <a:t>V </a:t>
            </a:r>
            <a:r>
              <a:rPr lang="cs-CZ" dirty="0">
                <a:latin typeface="Arial" charset="0"/>
                <a:cs typeface="Arial" charset="0"/>
              </a:rPr>
              <a:t>obvode </a:t>
            </a:r>
            <a:r>
              <a:rPr lang="cs-CZ" dirty="0" err="1">
                <a:latin typeface="Arial" charset="0"/>
                <a:cs typeface="Arial" charset="0"/>
              </a:rPr>
              <a:t>ktorého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mali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manželia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posledné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spoločné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latin typeface="Arial" charset="0"/>
                <a:cs typeface="Arial" charset="0"/>
              </a:rPr>
              <a:t>bydlisko</a:t>
            </a:r>
            <a:r>
              <a:rPr lang="cs-CZ" dirty="0" smtClean="0">
                <a:latin typeface="Arial" charset="0"/>
                <a:cs typeface="Arial" charset="0"/>
              </a:rPr>
              <a:t>, </a:t>
            </a:r>
            <a:r>
              <a:rPr lang="cs-CZ" dirty="0" err="1">
                <a:latin typeface="Arial" charset="0"/>
                <a:cs typeface="Arial" charset="0"/>
              </a:rPr>
              <a:t>ak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býva</a:t>
            </a:r>
            <a:r>
              <a:rPr lang="cs-CZ" dirty="0">
                <a:latin typeface="Arial" charset="0"/>
                <a:cs typeface="Arial" charset="0"/>
              </a:rPr>
              <a:t> v obvode tohoto </a:t>
            </a:r>
            <a:r>
              <a:rPr lang="cs-CZ" dirty="0" err="1">
                <a:latin typeface="Arial" charset="0"/>
                <a:cs typeface="Arial" charset="0"/>
              </a:rPr>
              <a:t>súdu</a:t>
            </a:r>
            <a:r>
              <a:rPr lang="cs-CZ" dirty="0">
                <a:latin typeface="Arial" charset="0"/>
                <a:cs typeface="Arial" charset="0"/>
              </a:rPr>
              <a:t> aspoň jeden z </a:t>
            </a:r>
            <a:r>
              <a:rPr lang="cs-CZ" dirty="0" err="1">
                <a:latin typeface="Arial" charset="0"/>
                <a:cs typeface="Arial" charset="0"/>
              </a:rPr>
              <a:t>manželov</a:t>
            </a:r>
            <a:endParaRPr lang="cs-CZ" dirty="0">
              <a:latin typeface="Arial" charset="0"/>
              <a:cs typeface="Arial" charset="0"/>
            </a:endParaRPr>
          </a:p>
          <a:p>
            <a:pPr marL="456487" indent="-391686" algn="just"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 err="1">
                <a:latin typeface="Arial" charset="0"/>
                <a:cs typeface="Arial" charset="0"/>
              </a:rPr>
              <a:t>Ak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nie</a:t>
            </a:r>
            <a:r>
              <a:rPr lang="cs-CZ" dirty="0">
                <a:latin typeface="Arial" charset="0"/>
                <a:cs typeface="Arial" charset="0"/>
              </a:rPr>
              <a:t> je </a:t>
            </a:r>
            <a:r>
              <a:rPr lang="cs-CZ" dirty="0" err="1">
                <a:latin typeface="Arial" charset="0"/>
                <a:cs typeface="Arial" charset="0"/>
              </a:rPr>
              <a:t>takýto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súd</a:t>
            </a:r>
            <a:r>
              <a:rPr lang="cs-CZ" dirty="0">
                <a:latin typeface="Arial" charset="0"/>
                <a:cs typeface="Arial" charset="0"/>
              </a:rPr>
              <a:t>, je </a:t>
            </a:r>
            <a:r>
              <a:rPr lang="cs-CZ" dirty="0" err="1">
                <a:latin typeface="Arial" charset="0"/>
                <a:cs typeface="Arial" charset="0"/>
              </a:rPr>
              <a:t>príslušný</a:t>
            </a:r>
            <a:r>
              <a:rPr lang="cs-CZ" dirty="0">
                <a:latin typeface="Arial" charset="0"/>
                <a:cs typeface="Arial" charset="0"/>
              </a:rPr>
              <a:t> všeobecný </a:t>
            </a:r>
            <a:r>
              <a:rPr lang="cs-CZ" dirty="0" err="1">
                <a:latin typeface="Arial" charset="0"/>
                <a:cs typeface="Arial" charset="0"/>
              </a:rPr>
              <a:t>súd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odporcu</a:t>
            </a:r>
            <a:r>
              <a:rPr lang="cs-CZ" dirty="0">
                <a:latin typeface="Arial" charset="0"/>
                <a:cs typeface="Arial" charset="0"/>
              </a:rPr>
              <a:t> a len </a:t>
            </a:r>
            <a:r>
              <a:rPr lang="cs-CZ" dirty="0" err="1">
                <a:latin typeface="Arial" charset="0"/>
                <a:cs typeface="Arial" charset="0"/>
              </a:rPr>
              <a:t>ak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nie</a:t>
            </a:r>
            <a:r>
              <a:rPr lang="cs-CZ" dirty="0">
                <a:latin typeface="Arial" charset="0"/>
                <a:cs typeface="Arial" charset="0"/>
              </a:rPr>
              <a:t> je ani taký </a:t>
            </a:r>
            <a:r>
              <a:rPr lang="cs-CZ" dirty="0" err="1">
                <a:latin typeface="Arial" charset="0"/>
                <a:cs typeface="Arial" charset="0"/>
              </a:rPr>
              <a:t>súd</a:t>
            </a:r>
            <a:r>
              <a:rPr lang="cs-CZ" dirty="0">
                <a:latin typeface="Arial" charset="0"/>
                <a:cs typeface="Arial" charset="0"/>
              </a:rPr>
              <a:t>, všeobecný </a:t>
            </a:r>
            <a:r>
              <a:rPr lang="cs-CZ" dirty="0" err="1">
                <a:latin typeface="Arial" charset="0"/>
                <a:cs typeface="Arial" charset="0"/>
              </a:rPr>
              <a:t>súd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err="1">
                <a:latin typeface="Arial" charset="0"/>
                <a:cs typeface="Arial" charset="0"/>
              </a:rPr>
              <a:t>navrhovateľa</a:t>
            </a:r>
            <a:r>
              <a:rPr lang="cs-CZ" dirty="0"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7677101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64160" y="164177"/>
            <a:ext cx="8815680" cy="815126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 dirty="0" smtClean="0">
                <a:solidFill>
                  <a:srgbClr val="990033"/>
                </a:solidFill>
                <a:latin typeface="Arial Black" charset="0"/>
                <a:cs typeface="Arial" charset="0"/>
              </a:rPr>
              <a:t>		</a:t>
            </a:r>
            <a:r>
              <a:rPr lang="cs-CZ" dirty="0" err="1" smtClean="0">
                <a:solidFill>
                  <a:srgbClr val="008000"/>
                </a:solidFill>
                <a:latin typeface="Arial Black" charset="0"/>
                <a:cs typeface="Arial" charset="0"/>
              </a:rPr>
              <a:t>Procesné</a:t>
            </a:r>
            <a:r>
              <a:rPr lang="cs-CZ" dirty="0" smtClean="0">
                <a:solidFill>
                  <a:srgbClr val="008000"/>
                </a:solidFill>
                <a:latin typeface="Arial Black" charset="0"/>
                <a:cs typeface="Arial" charset="0"/>
              </a:rPr>
              <a:t> </a:t>
            </a:r>
            <a:r>
              <a:rPr lang="cs-CZ" dirty="0" err="1">
                <a:solidFill>
                  <a:srgbClr val="008000"/>
                </a:solidFill>
                <a:latin typeface="Arial Black" charset="0"/>
                <a:cs typeface="Arial" charset="0"/>
              </a:rPr>
              <a:t>pravidlá</a:t>
            </a:r>
            <a:r>
              <a:rPr lang="cs-CZ" dirty="0">
                <a:solidFill>
                  <a:srgbClr val="008000"/>
                </a:solidFill>
                <a:latin typeface="Arial Black" charset="0"/>
                <a:cs typeface="Arial" charset="0"/>
              </a:rPr>
              <a:t> 3</a:t>
            </a:r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95840" y="946180"/>
            <a:ext cx="8752320" cy="5684276"/>
          </a:xfrm>
        </p:spPr>
        <p:txBody>
          <a:bodyPr lIns="0" tIns="18285" rIns="0" bIns="0"/>
          <a:lstStyle/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900" dirty="0">
                <a:solidFill>
                  <a:srgbClr val="008000"/>
                </a:solidFill>
                <a:latin typeface="Arial" charset="0"/>
                <a:cs typeface="Arial" charset="0"/>
              </a:rPr>
              <a:t>Poplatková </a:t>
            </a:r>
            <a:r>
              <a:rPr lang="cs-CZ" sz="2900" dirty="0" err="1">
                <a:solidFill>
                  <a:srgbClr val="008000"/>
                </a:solidFill>
                <a:latin typeface="Arial" charset="0"/>
                <a:cs typeface="Arial" charset="0"/>
              </a:rPr>
              <a:t>povinnosť</a:t>
            </a:r>
            <a:r>
              <a:rPr lang="cs-CZ" sz="2900" dirty="0">
                <a:solidFill>
                  <a:srgbClr val="008000"/>
                </a:solidFill>
                <a:latin typeface="Arial" charset="0"/>
                <a:cs typeface="Arial" charset="0"/>
              </a:rPr>
              <a:t>: za návrh </a:t>
            </a:r>
            <a:r>
              <a:rPr lang="cs-CZ" sz="2900" b="1" dirty="0">
                <a:solidFill>
                  <a:srgbClr val="008000"/>
                </a:solidFill>
                <a:latin typeface="Arial" charset="0"/>
                <a:cs typeface="Arial" charset="0"/>
              </a:rPr>
              <a:t>66</a:t>
            </a:r>
            <a:r>
              <a:rPr lang="cs-CZ" sz="2900" dirty="0">
                <a:solidFill>
                  <a:srgbClr val="008000"/>
                </a:solidFill>
                <a:latin typeface="Arial" charset="0"/>
                <a:cs typeface="Arial" charset="0"/>
              </a:rPr>
              <a:t> </a:t>
            </a:r>
            <a:r>
              <a:rPr lang="cs-CZ" sz="2900" b="1" dirty="0">
                <a:solidFill>
                  <a:srgbClr val="008000"/>
                </a:solidFill>
                <a:latin typeface="Arial" charset="0"/>
                <a:cs typeface="Arial" charset="0"/>
              </a:rPr>
              <a:t>Eur</a:t>
            </a:r>
            <a:r>
              <a:rPr lang="cs-CZ" sz="2900" dirty="0">
                <a:solidFill>
                  <a:srgbClr val="008000"/>
                </a:solidFill>
                <a:latin typeface="Arial" charset="0"/>
                <a:cs typeface="Arial" charset="0"/>
              </a:rPr>
              <a:t> </a:t>
            </a:r>
            <a:r>
              <a:rPr lang="cs-CZ" sz="2900" dirty="0" err="1">
                <a:latin typeface="Arial" charset="0"/>
                <a:cs typeface="Arial" charset="0"/>
              </a:rPr>
              <a:t>podľa</a:t>
            </a:r>
            <a:r>
              <a:rPr lang="cs-CZ" sz="2900" dirty="0">
                <a:latin typeface="Arial" charset="0"/>
                <a:cs typeface="Arial" charset="0"/>
              </a:rPr>
              <a:t> zákona č. 71/1992 </a:t>
            </a:r>
            <a:r>
              <a:rPr lang="cs-CZ" sz="2900" dirty="0" err="1">
                <a:latin typeface="Arial" charset="0"/>
                <a:cs typeface="Arial" charset="0"/>
              </a:rPr>
              <a:t>Zb</a:t>
            </a:r>
            <a:r>
              <a:rPr lang="cs-CZ" sz="2900" dirty="0">
                <a:latin typeface="Arial" charset="0"/>
                <a:cs typeface="Arial" charset="0"/>
              </a:rPr>
              <a:t>. o </a:t>
            </a:r>
            <a:r>
              <a:rPr lang="cs-CZ" sz="2900" dirty="0" err="1">
                <a:latin typeface="Arial" charset="0"/>
                <a:cs typeface="Arial" charset="0"/>
              </a:rPr>
              <a:t>súdnych</a:t>
            </a:r>
            <a:r>
              <a:rPr lang="cs-CZ" sz="2900" dirty="0">
                <a:latin typeface="Arial" charset="0"/>
                <a:cs typeface="Arial" charset="0"/>
              </a:rPr>
              <a:t> </a:t>
            </a:r>
            <a:r>
              <a:rPr lang="cs-CZ" sz="2900" dirty="0" err="1">
                <a:latin typeface="Arial" charset="0"/>
                <a:cs typeface="Arial" charset="0"/>
              </a:rPr>
              <a:t>poplatkoch</a:t>
            </a:r>
            <a:endParaRPr lang="cs-CZ" sz="2900" dirty="0">
              <a:latin typeface="Arial" charset="0"/>
              <a:cs typeface="Arial" charset="0"/>
            </a:endParaRPr>
          </a:p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charset="0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sz="2900" dirty="0">
                <a:latin typeface="Arial" charset="0"/>
                <a:cs typeface="Arial" charset="0"/>
              </a:rPr>
              <a:t>V prípade rozvodu manželstva bez maloletých detí prebieha dokazovanie v súdnom konaní </a:t>
            </a:r>
            <a:r>
              <a:rPr lang="sk-SK" sz="2900" u="sng" dirty="0">
                <a:latin typeface="Arial" charset="0"/>
                <a:cs typeface="Arial" charset="0"/>
              </a:rPr>
              <a:t>len k otázke kvalifikácie rozvratu</a:t>
            </a:r>
            <a:r>
              <a:rPr lang="sk-SK" sz="2900" dirty="0">
                <a:latin typeface="Arial" charset="0"/>
                <a:cs typeface="Arial" charset="0"/>
              </a:rPr>
              <a:t>, teda, či je alebo nie je manželstvo skutočne rozvrátené tak, ako to vyžaduje ust. § 23 zákona o rodine. Predmetom dokazovania sú teda nasledujúce dve skutočnosti: </a:t>
            </a:r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sz="2900" dirty="0">
                <a:latin typeface="Arial" charset="0"/>
                <a:cs typeface="Arial" charset="0"/>
              </a:rPr>
              <a:t>    </a:t>
            </a:r>
            <a:r>
              <a:rPr lang="sk-SK" sz="2900" dirty="0">
                <a:solidFill>
                  <a:srgbClr val="008000"/>
                </a:solidFill>
                <a:latin typeface="Arial" charset="0"/>
                <a:cs typeface="Arial" charset="0"/>
              </a:rPr>
              <a:t>1. </a:t>
            </a:r>
            <a:r>
              <a:rPr lang="sk-SK" sz="2900" b="1" dirty="0">
                <a:solidFill>
                  <a:srgbClr val="008000"/>
                </a:solidFill>
                <a:latin typeface="Arial" charset="0"/>
                <a:cs typeface="Arial" charset="0"/>
              </a:rPr>
              <a:t>rozvrat je taký vážny, že manželstvo nemôže plniť svoj spoločenský účel</a:t>
            </a:r>
            <a:r>
              <a:rPr lang="sk-SK" sz="2900" dirty="0">
                <a:solidFill>
                  <a:srgbClr val="008000"/>
                </a:solidFill>
                <a:latin typeface="Arial" charset="0"/>
                <a:cs typeface="Arial" charset="0"/>
              </a:rPr>
              <a:t> a</a:t>
            </a:r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sk-SK" sz="2900" dirty="0">
                <a:solidFill>
                  <a:srgbClr val="008000"/>
                </a:solidFill>
                <a:latin typeface="Arial" charset="0"/>
                <a:cs typeface="Arial" charset="0"/>
              </a:rPr>
              <a:t>    2. </a:t>
            </a:r>
            <a:r>
              <a:rPr lang="sk-SK" sz="2900" b="1" dirty="0">
                <a:solidFill>
                  <a:srgbClr val="008000"/>
                </a:solidFill>
                <a:latin typeface="Arial" charset="0"/>
                <a:cs typeface="Arial" charset="0"/>
              </a:rPr>
              <a:t>rozvrat je taký trvalý, že nemožno očakávať obnovenie manželského spolužitia.</a:t>
            </a:r>
          </a:p>
        </p:txBody>
      </p:sp>
    </p:spTree>
    <p:extLst>
      <p:ext uri="{BB962C8B-B14F-4D97-AF65-F5344CB8AC3E}">
        <p14:creationId xmlns:p14="http://schemas.microsoft.com/office/powerpoint/2010/main" val="312824490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64160" y="162738"/>
            <a:ext cx="8815680" cy="718635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</a:pPr>
            <a:r>
              <a:rPr lang="cs-CZ">
                <a:latin typeface="Arial Black" charset="0"/>
                <a:cs typeface="Arial" charset="0"/>
              </a:rPr>
              <a:t>Dokazovanie rozvratu </a:t>
            </a:r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489601" y="1143480"/>
            <a:ext cx="8327520" cy="5714520"/>
          </a:xfrm>
        </p:spPr>
        <p:txBody>
          <a:bodyPr lIns="0" tIns="0" rIns="0" bIns="0"/>
          <a:lstStyle/>
          <a:p>
            <a:pPr algn="just">
              <a:tabLst>
                <a:tab pos="828013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700">
                <a:latin typeface="Arial" charset="0"/>
                <a:cs typeface="Arial" charset="0"/>
              </a:rPr>
              <a:t>- </a:t>
            </a:r>
            <a:r>
              <a:rPr lang="cs-CZ" sz="2700" u="sng">
                <a:solidFill>
                  <a:srgbClr val="990033"/>
                </a:solidFill>
                <a:latin typeface="Arial" charset="0"/>
                <a:cs typeface="Arial" charset="0"/>
              </a:rPr>
              <a:t>či manželia tvoria alebo netvoria jeden celok</a:t>
            </a:r>
            <a:r>
              <a:rPr lang="cs-CZ" sz="2700">
                <a:latin typeface="Arial" charset="0"/>
                <a:cs typeface="Arial" charset="0"/>
              </a:rPr>
              <a:t> – rodinu, teda či spolu trávia čas, akým spôsobom, v akom rozsahu a kvalite, či sa hádajú, prečo..</a:t>
            </a:r>
          </a:p>
          <a:p>
            <a:pPr algn="just">
              <a:tabLst>
                <a:tab pos="828013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700">
                <a:latin typeface="Arial" charset="0"/>
                <a:cs typeface="Arial" charset="0"/>
              </a:rPr>
              <a:t>- </a:t>
            </a:r>
            <a:r>
              <a:rPr lang="cs-CZ" sz="2700" u="sng">
                <a:solidFill>
                  <a:srgbClr val="990033"/>
                </a:solidFill>
                <a:latin typeface="Arial" charset="0"/>
                <a:cs typeface="Arial" charset="0"/>
              </a:rPr>
              <a:t>či v budúcnosti majú alebo nemajú vôľu tvoriť rodinu</a:t>
            </a:r>
          </a:p>
          <a:p>
            <a:pPr algn="just">
              <a:tabLst>
                <a:tab pos="828013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700">
                <a:latin typeface="Arial" charset="0"/>
                <a:cs typeface="Arial" charset="0"/>
              </a:rPr>
              <a:t>- </a:t>
            </a:r>
            <a:r>
              <a:rPr lang="cs-CZ" sz="2700" u="sng">
                <a:solidFill>
                  <a:srgbClr val="990033"/>
                </a:solidFill>
                <a:latin typeface="Arial" charset="0"/>
                <a:cs typeface="Arial" charset="0"/>
              </a:rPr>
              <a:t>či spolu hospodária</a:t>
            </a:r>
            <a:r>
              <a:rPr lang="cs-CZ" sz="2700">
                <a:latin typeface="Arial" charset="0"/>
                <a:cs typeface="Arial" charset="0"/>
              </a:rPr>
              <a:t> (zlučujú určité alebo všetky finančné prostriedky za účelom uspokojovania svojich potrieb a potrieb rodiny, nakupujú spoločne potraviny, resp. jeden nakupuje pre všetkých; perie sa spoločne všetko prádlo alebo si osobnú údržbu zabezpečuje každý z manželov osobitne)</a:t>
            </a:r>
          </a:p>
          <a:p>
            <a:pPr algn="just">
              <a:tabLst>
                <a:tab pos="828013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r>
              <a:rPr lang="cs-CZ" sz="2700">
                <a:latin typeface="Arial" charset="0"/>
                <a:cs typeface="Arial" charset="0"/>
              </a:rPr>
              <a:t>- </a:t>
            </a:r>
            <a:r>
              <a:rPr lang="cs-CZ" sz="2700" u="sng">
                <a:solidFill>
                  <a:srgbClr val="990033"/>
                </a:solidFill>
                <a:latin typeface="Arial" charset="0"/>
                <a:cs typeface="Arial" charset="0"/>
              </a:rPr>
              <a:t>či spolu intímne žijú</a:t>
            </a:r>
            <a:r>
              <a:rPr lang="cs-CZ" sz="2700">
                <a:latin typeface="Arial" charset="0"/>
                <a:cs typeface="Arial" charset="0"/>
              </a:rPr>
              <a:t>, resp. či intímne, resp. inak nežijú s iným partnerom.</a:t>
            </a:r>
          </a:p>
          <a:p>
            <a:pPr>
              <a:tabLst>
                <a:tab pos="828013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</a:pPr>
            <a:endParaRPr lang="cs-CZ" sz="27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61313"/>
      </p:ext>
    </p:extLst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Skúška pozornosti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sk-SK" sz="2000" dirty="0" smtClean="0"/>
          </a:p>
          <a:p>
            <a:r>
              <a:rPr lang="sk-SK" sz="2400" dirty="0" smtClean="0"/>
              <a:t>Manželstvo uzavreté:</a:t>
            </a:r>
          </a:p>
          <a:p>
            <a:r>
              <a:rPr lang="sk-SK" sz="2400" dirty="0" smtClean="0"/>
              <a:t>V Rožňave v rímskokatolíckom kostole Nanebovzatia Panny Márie </a:t>
            </a:r>
          </a:p>
          <a:p>
            <a:r>
              <a:rPr lang="sk-SK" sz="2400" dirty="0" smtClean="0"/>
              <a:t>Dňa 27.2.2003</a:t>
            </a:r>
          </a:p>
          <a:p>
            <a:r>
              <a:rPr lang="sk-SK" sz="2400" dirty="0" smtClean="0"/>
              <a:t>Zapísané v knihe manželstiev  MÚ Rožňava, </a:t>
            </a:r>
          </a:p>
          <a:p>
            <a:r>
              <a:rPr lang="sk-SK" sz="2400" dirty="0" smtClean="0"/>
              <a:t>Zväzok číslo III</a:t>
            </a:r>
          </a:p>
          <a:p>
            <a:r>
              <a:rPr lang="sk-SK" sz="2400" dirty="0" smtClean="0"/>
              <a:t>Ročník 2003</a:t>
            </a:r>
          </a:p>
          <a:p>
            <a:r>
              <a:rPr lang="sk-SK" sz="2400" dirty="0" smtClean="0"/>
              <a:t>Strana 27</a:t>
            </a:r>
          </a:p>
          <a:p>
            <a:r>
              <a:rPr lang="sk-SK" sz="2400" dirty="0" smtClean="0"/>
              <a:t>Poradové číslo 12 </a:t>
            </a:r>
            <a:endParaRPr lang="sk-SK" sz="2400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Napíšte výrok o rozvode tohto manželstva  a</a:t>
            </a:r>
          </a:p>
          <a:p>
            <a:r>
              <a:rPr lang="sk-SK" dirty="0" smtClean="0"/>
              <a:t>Výrok o trovách konania</a:t>
            </a:r>
            <a:endParaRPr lang="sk-S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6480" y="0"/>
            <a:ext cx="8386560" cy="1624491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sz="4100" b="1" dirty="0" smtClean="0">
                <a:solidFill>
                  <a:srgbClr val="FF0000"/>
                </a:solidFill>
                <a:latin typeface="Arial" charset="0"/>
              </a:rPr>
              <a:t>Úprava výkonu rod. práv a povinností na čas po rozvode</a:t>
            </a:r>
            <a:r>
              <a:rPr lang="cs-CZ" b="1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489600" y="1468955"/>
            <a:ext cx="8490240" cy="4676171"/>
          </a:xfrm>
        </p:spPr>
        <p:txBody>
          <a:bodyPr lIns="0" tIns="25599" rIns="0" bIns="0"/>
          <a:lstStyle/>
          <a:p>
            <a:pPr marL="456487" indent="-391686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dirty="0" smtClean="0"/>
          </a:p>
          <a:p>
            <a:pPr marL="456487" indent="-391686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dirty="0" err="1" smtClean="0"/>
              <a:t>Spojenie</a:t>
            </a:r>
            <a:r>
              <a:rPr lang="cs-CZ" dirty="0" smtClean="0"/>
              <a:t> </a:t>
            </a:r>
            <a:r>
              <a:rPr lang="cs-CZ" dirty="0" err="1" smtClean="0"/>
              <a:t>vecí</a:t>
            </a:r>
            <a:r>
              <a:rPr lang="cs-CZ" dirty="0" smtClean="0"/>
              <a:t> </a:t>
            </a:r>
            <a:r>
              <a:rPr lang="cs-CZ" dirty="0" err="1" smtClean="0"/>
              <a:t>zo</a:t>
            </a:r>
            <a:r>
              <a:rPr lang="cs-CZ" dirty="0" smtClean="0"/>
              <a:t> zákona:</a:t>
            </a:r>
          </a:p>
          <a:p>
            <a:pPr marL="456487" indent="-391686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dirty="0" smtClean="0"/>
          </a:p>
          <a:p>
            <a:pPr marL="456487" indent="-391686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dirty="0" smtClean="0"/>
              <a:t>§ 100 CMP</a:t>
            </a:r>
          </a:p>
          <a:p>
            <a:pPr marL="456487" indent="-391686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dirty="0" smtClean="0"/>
          </a:p>
          <a:p>
            <a:pPr marL="456487" indent="-391686" algn="just">
              <a:lnSpc>
                <a:spcPct val="9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b="1" dirty="0" smtClean="0"/>
              <a:t>S </a:t>
            </a:r>
            <a:r>
              <a:rPr lang="cs-CZ" b="1" dirty="0" err="1" smtClean="0"/>
              <a:t>konaním</a:t>
            </a:r>
            <a:r>
              <a:rPr lang="cs-CZ" b="1" dirty="0" smtClean="0"/>
              <a:t> o rozvod manželstva je spojené </a:t>
            </a:r>
            <a:r>
              <a:rPr lang="cs-CZ" b="1" dirty="0" err="1" smtClean="0"/>
              <a:t>konanie</a:t>
            </a:r>
            <a:r>
              <a:rPr lang="cs-CZ" b="1" dirty="0" smtClean="0"/>
              <a:t> o úpravu </a:t>
            </a:r>
            <a:r>
              <a:rPr lang="cs-CZ" b="1" dirty="0" err="1" smtClean="0"/>
              <a:t>pomerov</a:t>
            </a:r>
            <a:r>
              <a:rPr lang="cs-CZ" b="1" dirty="0" smtClean="0"/>
              <a:t> </a:t>
            </a:r>
            <a:r>
              <a:rPr lang="cs-CZ" b="1" dirty="0" err="1" smtClean="0"/>
              <a:t>manželov</a:t>
            </a:r>
            <a:r>
              <a:rPr lang="cs-CZ" b="1" dirty="0" smtClean="0"/>
              <a:t> k </a:t>
            </a:r>
            <a:r>
              <a:rPr lang="cs-CZ" b="1" dirty="0" err="1" smtClean="0"/>
              <a:t>ich</a:t>
            </a:r>
            <a:r>
              <a:rPr lang="cs-CZ" b="1" dirty="0" smtClean="0"/>
              <a:t> </a:t>
            </a:r>
            <a:r>
              <a:rPr lang="cs-CZ" b="1" dirty="0" err="1" smtClean="0"/>
              <a:t>maloletým</a:t>
            </a:r>
            <a:r>
              <a:rPr lang="cs-CZ" b="1" dirty="0" smtClean="0"/>
              <a:t> </a:t>
            </a:r>
            <a:r>
              <a:rPr lang="cs-CZ" b="1" dirty="0" err="1" smtClean="0"/>
              <a:t>deťom</a:t>
            </a:r>
            <a:r>
              <a:rPr lang="cs-CZ" b="1" dirty="0" smtClean="0"/>
              <a:t> na čas po rozvode. 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</a:rPr>
              <a:t>POZOR!!!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Nedá sa rozhodnúť len o rozvode a v časti výkonu rodičovských práv a povinností pokračovať v konaní (čiastočný rozsudok). Je to z podstaty vecí vylúčené. </a:t>
            </a:r>
          </a:p>
          <a:p>
            <a:endParaRPr lang="sk-SK" dirty="0" smtClean="0"/>
          </a:p>
          <a:p>
            <a:r>
              <a:rPr lang="sk-SK" dirty="0" smtClean="0"/>
              <a:t>Nedá sa v konaní o rozvode vydať predbežné opatrenie, ktoré by upravilo rodičovské práva a povinnosti na čas do rozvodu. Treba podať osobitný návrh </a:t>
            </a:r>
            <a:r>
              <a:rPr lang="sk-SK" smtClean="0"/>
              <a:t>na poručenský súd. </a:t>
            </a:r>
            <a:endParaRPr lang="sk-S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64160" y="164177"/>
            <a:ext cx="8815680" cy="815126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  <a:tab pos="8535006" algn="l"/>
              </a:tabLst>
              <a:defRPr/>
            </a:pPr>
            <a:r>
              <a:rPr lang="cs-CZ" sz="3400" dirty="0" smtClean="0">
                <a:solidFill>
                  <a:srgbClr val="990033"/>
                </a:solidFill>
                <a:latin typeface="Arial" charset="0"/>
              </a:rPr>
              <a:t>   </a:t>
            </a:r>
            <a:r>
              <a:rPr lang="cs-CZ" sz="3400" b="1" dirty="0" smtClean="0">
                <a:solidFill>
                  <a:srgbClr val="FF0000"/>
                </a:solidFill>
                <a:latin typeface="Arial" charset="0"/>
              </a:rPr>
              <a:t>Výrok rozsudku o </a:t>
            </a:r>
            <a:r>
              <a:rPr lang="cs-CZ" sz="3400" b="1" dirty="0" err="1" smtClean="0">
                <a:solidFill>
                  <a:srgbClr val="FF0000"/>
                </a:solidFill>
                <a:latin typeface="Arial" charset="0"/>
              </a:rPr>
              <a:t>úpp</a:t>
            </a:r>
            <a:r>
              <a:rPr lang="cs-CZ" sz="3400" b="1" dirty="0" smtClean="0">
                <a:solidFill>
                  <a:srgbClr val="FF0000"/>
                </a:solidFill>
                <a:latin typeface="Arial" charset="0"/>
              </a:rPr>
              <a:t> na čas po rozvode</a:t>
            </a:r>
          </a:p>
        </p:txBody>
      </p:sp>
      <p:sp>
        <p:nvSpPr>
          <p:cNvPr id="337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95841" y="1142041"/>
            <a:ext cx="8817120" cy="5715960"/>
          </a:xfrm>
        </p:spPr>
        <p:txBody>
          <a:bodyPr lIns="0" tIns="15999" rIns="0" bIns="0"/>
          <a:lstStyle/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2700" b="1" dirty="0" err="1" smtClean="0"/>
              <a:t>Súd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schvaľuje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rodičovskú</a:t>
            </a:r>
            <a:r>
              <a:rPr lang="cs-CZ" sz="2700" b="1" dirty="0" smtClean="0"/>
              <a:t> dohodu </a:t>
            </a:r>
            <a:r>
              <a:rPr lang="cs-CZ" sz="2700" b="1" dirty="0" err="1" smtClean="0"/>
              <a:t>nasledujúceho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znenia</a:t>
            </a:r>
            <a:r>
              <a:rPr lang="cs-CZ" sz="2700" b="1" dirty="0" smtClean="0"/>
              <a:t>: </a:t>
            </a:r>
            <a:r>
              <a:rPr lang="cs-CZ" sz="2700" b="1" dirty="0" err="1" smtClean="0"/>
              <a:t>Maloleté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deti</a:t>
            </a:r>
            <a:r>
              <a:rPr lang="cs-CZ" sz="2700" b="1" dirty="0" smtClean="0"/>
              <a:t> Filip Novák, nar. 16.8.2005 a Jakub Novák, nar. 18.6.2009 sa </a:t>
            </a:r>
            <a:r>
              <a:rPr lang="cs-CZ" sz="2700" b="1" dirty="0" err="1" smtClean="0"/>
              <a:t>zverujú</a:t>
            </a:r>
            <a:r>
              <a:rPr lang="cs-CZ" sz="2700" b="1" dirty="0" smtClean="0"/>
              <a:t> na čas po rozvode manželstva do </a:t>
            </a:r>
            <a:r>
              <a:rPr lang="cs-CZ" sz="2700" b="1" dirty="0" err="1" smtClean="0"/>
              <a:t>osobnej</a:t>
            </a:r>
            <a:r>
              <a:rPr lang="cs-CZ" sz="2700" b="1" dirty="0" smtClean="0"/>
              <a:t> starostlivosti </a:t>
            </a:r>
            <a:r>
              <a:rPr lang="cs-CZ" sz="2700" b="1" dirty="0" err="1" smtClean="0"/>
              <a:t>otca</a:t>
            </a:r>
            <a:r>
              <a:rPr lang="cs-CZ" sz="2700" b="1" dirty="0" smtClean="0"/>
              <a:t>. Matka sa </a:t>
            </a:r>
            <a:r>
              <a:rPr lang="cs-CZ" sz="2700" b="1" dirty="0" err="1" smtClean="0"/>
              <a:t>zaväzuje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prispievať</a:t>
            </a:r>
            <a:r>
              <a:rPr lang="cs-CZ" sz="2700" b="1" dirty="0" smtClean="0"/>
              <a:t> na výživu </a:t>
            </a:r>
            <a:r>
              <a:rPr lang="cs-CZ" sz="2700" b="1" dirty="0" err="1" smtClean="0"/>
              <a:t>maloletého</a:t>
            </a:r>
            <a:r>
              <a:rPr lang="cs-CZ" sz="2700" b="1" dirty="0" smtClean="0"/>
              <a:t> Filipa sumou 100 Eur </a:t>
            </a:r>
            <a:r>
              <a:rPr lang="cs-CZ" sz="2700" b="1" dirty="0" err="1" smtClean="0"/>
              <a:t>mesačne</a:t>
            </a:r>
            <a:r>
              <a:rPr lang="cs-CZ" sz="2700" b="1" dirty="0" smtClean="0"/>
              <a:t> a na výživu </a:t>
            </a:r>
            <a:r>
              <a:rPr lang="cs-CZ" sz="2700" b="1" dirty="0" err="1" smtClean="0"/>
              <a:t>maloletého</a:t>
            </a:r>
            <a:r>
              <a:rPr lang="cs-CZ" sz="2700" b="1" dirty="0" smtClean="0"/>
              <a:t> Jakuba sumou 100 Eur </a:t>
            </a:r>
            <a:r>
              <a:rPr lang="cs-CZ" sz="2700" b="1" dirty="0" err="1" smtClean="0"/>
              <a:t>mesačne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vopred</a:t>
            </a:r>
            <a:r>
              <a:rPr lang="cs-CZ" sz="2700" b="1" dirty="0" smtClean="0"/>
              <a:t>, vždy do 15. </a:t>
            </a:r>
            <a:r>
              <a:rPr lang="cs-CZ" sz="2700" b="1" dirty="0" err="1" smtClean="0"/>
              <a:t>dňa</a:t>
            </a:r>
            <a:r>
              <a:rPr lang="cs-CZ" sz="2700" b="1" dirty="0" smtClean="0"/>
              <a:t> v </a:t>
            </a:r>
            <a:r>
              <a:rPr lang="cs-CZ" sz="2700" b="1" dirty="0" err="1" smtClean="0"/>
              <a:t>mesiaci</a:t>
            </a:r>
            <a:r>
              <a:rPr lang="cs-CZ" sz="2700" b="1" dirty="0" smtClean="0"/>
              <a:t> do </a:t>
            </a:r>
            <a:r>
              <a:rPr lang="cs-CZ" sz="2700" b="1" dirty="0" err="1" smtClean="0"/>
              <a:t>rúk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otca</a:t>
            </a:r>
            <a:r>
              <a:rPr lang="cs-CZ" sz="2700" b="1" dirty="0" smtClean="0"/>
              <a:t>. Právo </a:t>
            </a:r>
            <a:r>
              <a:rPr lang="cs-CZ" sz="2700" b="1" dirty="0" err="1" smtClean="0"/>
              <a:t>zastupovať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maloleté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deti</a:t>
            </a:r>
            <a:r>
              <a:rPr lang="cs-CZ" sz="2700" b="1" dirty="0" smtClean="0"/>
              <a:t> a </a:t>
            </a:r>
            <a:r>
              <a:rPr lang="cs-CZ" sz="2700" b="1" dirty="0" err="1" smtClean="0"/>
              <a:t>spravovať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ich</a:t>
            </a:r>
            <a:r>
              <a:rPr lang="cs-CZ" sz="2700" b="1" dirty="0" smtClean="0"/>
              <a:t> </a:t>
            </a:r>
            <a:r>
              <a:rPr lang="cs-CZ" sz="2700" b="1" dirty="0" err="1" smtClean="0"/>
              <a:t>majetok</a:t>
            </a:r>
            <a:r>
              <a:rPr lang="cs-CZ" sz="2800" b="1" dirty="0" smtClean="0"/>
              <a:t> majú po rozvode manželstva </a:t>
            </a:r>
            <a:r>
              <a:rPr lang="cs-CZ" sz="2800" b="1" dirty="0" err="1" smtClean="0"/>
              <a:t>obaja</a:t>
            </a:r>
            <a:r>
              <a:rPr lang="cs-CZ" sz="2800" b="1" dirty="0" smtClean="0"/>
              <a:t> rodičia. Na </a:t>
            </a:r>
            <a:r>
              <a:rPr lang="cs-CZ" sz="2800" b="1" dirty="0" err="1" smtClean="0"/>
              <a:t>žiadosť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rodičov</a:t>
            </a:r>
            <a:r>
              <a:rPr lang="cs-CZ" sz="2800" b="1" dirty="0" smtClean="0"/>
              <a:t> sa styk matky s </a:t>
            </a:r>
            <a:r>
              <a:rPr lang="cs-CZ" sz="2800" b="1" dirty="0" err="1" smtClean="0"/>
              <a:t>maloletým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Filipom</a:t>
            </a:r>
            <a:r>
              <a:rPr lang="cs-CZ" sz="2800" b="1" dirty="0" smtClean="0"/>
              <a:t> a </a:t>
            </a:r>
            <a:r>
              <a:rPr lang="cs-CZ" sz="2800" b="1" dirty="0" err="1" smtClean="0"/>
              <a:t>maloletým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Jakubom</a:t>
            </a:r>
            <a:r>
              <a:rPr lang="cs-CZ" sz="2800" b="1" dirty="0" smtClean="0"/>
              <a:t> neupravuje. </a:t>
            </a:r>
            <a:r>
              <a:rPr lang="cs-CZ" sz="2800" b="1" dirty="0" err="1" smtClean="0"/>
              <a:t>Žiadny</a:t>
            </a:r>
            <a:r>
              <a:rPr lang="cs-CZ" sz="2800" b="1" dirty="0" smtClean="0"/>
              <a:t> z </a:t>
            </a:r>
            <a:r>
              <a:rPr lang="cs-CZ" sz="2800" b="1" dirty="0" err="1" smtClean="0"/>
              <a:t>účastníkov</a:t>
            </a:r>
            <a:r>
              <a:rPr lang="cs-CZ" sz="2800" b="1" dirty="0" smtClean="0"/>
              <a:t> nemá právo na náhradu </a:t>
            </a:r>
            <a:r>
              <a:rPr lang="cs-CZ" sz="2800" b="1" dirty="0" err="1" smtClean="0"/>
              <a:t>trov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konania</a:t>
            </a:r>
            <a:r>
              <a:rPr lang="cs-CZ" sz="2800" b="1" dirty="0" smtClean="0"/>
              <a:t>.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95841" y="162738"/>
            <a:ext cx="8817120" cy="1176603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sz="3600" b="1" dirty="0" err="1" smtClean="0">
                <a:solidFill>
                  <a:srgbClr val="FF0000"/>
                </a:solidFill>
                <a:latin typeface="Arial" charset="0"/>
              </a:rPr>
              <a:t>Súvzťažnosť</a:t>
            </a:r>
            <a:r>
              <a:rPr lang="cs-CZ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cs-CZ" sz="3600" b="1" dirty="0" err="1" smtClean="0">
                <a:solidFill>
                  <a:srgbClr val="FF0000"/>
                </a:solidFill>
                <a:latin typeface="Arial" charset="0"/>
              </a:rPr>
              <a:t>výrokov</a:t>
            </a:r>
            <a:r>
              <a:rPr lang="cs-CZ" sz="3600" b="1" dirty="0" smtClean="0">
                <a:solidFill>
                  <a:srgbClr val="FF0000"/>
                </a:solidFill>
                <a:latin typeface="Arial" charset="0"/>
              </a:rPr>
              <a:t> v rozsudku o rozvode manželstva</a:t>
            </a:r>
          </a:p>
        </p:txBody>
      </p:sp>
      <p:sp>
        <p:nvSpPr>
          <p:cNvPr id="3481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468955"/>
            <a:ext cx="8979840" cy="4916676"/>
          </a:xfrm>
        </p:spPr>
        <p:txBody>
          <a:bodyPr lIns="0" tIns="0" rIns="0" bIns="0"/>
          <a:lstStyle/>
          <a:p>
            <a:pPr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dirty="0" smtClean="0">
                <a:latin typeface="Times New Roman" pitchFamily="18" charset="0"/>
              </a:rPr>
              <a:t>-    </a:t>
            </a:r>
            <a:r>
              <a:rPr lang="sk-SK" sz="2700" dirty="0" smtClean="0"/>
              <a:t>Obidva výroky sú do určitej miery závislé. </a:t>
            </a:r>
          </a:p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sz="2700" dirty="0" smtClean="0"/>
              <a:t>-  Ak nenadobudne právoplatnosť výrok o rozvode manželstva, nenadobudne právoplatnosť ani výrok o úprave výkonu rodičovských práv a povinností na čas po rozvode. </a:t>
            </a:r>
          </a:p>
          <a:p>
            <a:pPr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sz="2700" dirty="0" smtClean="0"/>
              <a:t>- Ak však nadobudne právoplatnosť výrok o rozvode manželstva, nemusí súčasne nadobudnúť právoplatnosť výrok alebo jeho časť, týkajúci sa úpravy výkonu rodičovských práv a povinností na čas po rozvode. Manželstvo bude teda právoplatne rozvedené, avšak o úprave výkonu rodičovských práv a povinností na čas po rozvode konanie ďalej prebieha. 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7920" y="162738"/>
            <a:ext cx="8386560" cy="1241410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Rozhodovanie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o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úprave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výkonu RPP na čas po rozvode – I. varianta</a:t>
            </a:r>
          </a:p>
        </p:txBody>
      </p:sp>
      <p:sp>
        <p:nvSpPr>
          <p:cNvPr id="358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95840" y="1468955"/>
            <a:ext cx="8752320" cy="5389046"/>
          </a:xfrm>
        </p:spPr>
        <p:txBody>
          <a:bodyPr lIns="0" tIns="25599" rIns="0" bIns="0"/>
          <a:lstStyle/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smtClean="0"/>
              <a:t>Výrok o </a:t>
            </a:r>
            <a:r>
              <a:rPr lang="cs-CZ" dirty="0" err="1" smtClean="0"/>
              <a:t>zverení</a:t>
            </a:r>
            <a:r>
              <a:rPr lang="cs-CZ" dirty="0" smtClean="0"/>
              <a:t> do </a:t>
            </a:r>
            <a:r>
              <a:rPr lang="cs-CZ" dirty="0" err="1" smtClean="0"/>
              <a:t>osobnej</a:t>
            </a:r>
            <a:r>
              <a:rPr lang="cs-CZ" dirty="0" smtClean="0"/>
              <a:t> starostlivosti </a:t>
            </a:r>
            <a:r>
              <a:rPr lang="cs-CZ" dirty="0" err="1" smtClean="0"/>
              <a:t>jedného</a:t>
            </a:r>
            <a:r>
              <a:rPr lang="cs-CZ" dirty="0" smtClean="0"/>
              <a:t> z </a:t>
            </a:r>
            <a:r>
              <a:rPr lang="cs-CZ" dirty="0" err="1" smtClean="0"/>
              <a:t>rodičov</a:t>
            </a:r>
            <a:endParaRPr lang="cs-CZ" dirty="0" smtClean="0"/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smtClean="0"/>
              <a:t>Výrok o </a:t>
            </a:r>
            <a:r>
              <a:rPr lang="cs-CZ" dirty="0" err="1" smtClean="0"/>
              <a:t>výške</a:t>
            </a:r>
            <a:r>
              <a:rPr lang="cs-CZ" dirty="0" smtClean="0"/>
              <a:t> výživného, </a:t>
            </a:r>
            <a:r>
              <a:rPr lang="cs-CZ" dirty="0" err="1" smtClean="0"/>
              <a:t>ktorým</a:t>
            </a:r>
            <a:r>
              <a:rPr lang="cs-CZ" dirty="0" smtClean="0"/>
              <a:t> bude </a:t>
            </a:r>
            <a:r>
              <a:rPr lang="cs-CZ" dirty="0" err="1" smtClean="0"/>
              <a:t>plniť</a:t>
            </a:r>
            <a:r>
              <a:rPr lang="cs-CZ" dirty="0" smtClean="0"/>
              <a:t> </a:t>
            </a:r>
            <a:r>
              <a:rPr lang="cs-CZ" dirty="0" err="1" smtClean="0"/>
              <a:t>svoju</a:t>
            </a:r>
            <a:r>
              <a:rPr lang="cs-CZ" dirty="0" smtClean="0"/>
              <a:t> </a:t>
            </a:r>
            <a:r>
              <a:rPr lang="cs-CZ" dirty="0" err="1" smtClean="0"/>
              <a:t>vyživovaciu</a:t>
            </a:r>
            <a:r>
              <a:rPr lang="cs-CZ" dirty="0" smtClean="0"/>
              <a:t> povinnosť rodič, </a:t>
            </a:r>
            <a:r>
              <a:rPr lang="cs-CZ" dirty="0" err="1" smtClean="0"/>
              <a:t>ktorému</a:t>
            </a:r>
            <a:r>
              <a:rPr lang="cs-CZ" dirty="0" smtClean="0"/>
              <a:t> </a:t>
            </a:r>
            <a:r>
              <a:rPr lang="cs-CZ" dirty="0" err="1" smtClean="0"/>
              <a:t>nebolo</a:t>
            </a:r>
            <a:r>
              <a:rPr lang="cs-CZ" dirty="0" smtClean="0"/>
              <a:t> dieťa </a:t>
            </a:r>
            <a:r>
              <a:rPr lang="cs-CZ" dirty="0" err="1" smtClean="0"/>
              <a:t>zverené</a:t>
            </a:r>
            <a:r>
              <a:rPr lang="cs-CZ" dirty="0" smtClean="0"/>
              <a:t> na čas po rozvode do </a:t>
            </a:r>
            <a:r>
              <a:rPr lang="cs-CZ" dirty="0" err="1" smtClean="0"/>
              <a:t>osobnej</a:t>
            </a:r>
            <a:r>
              <a:rPr lang="cs-CZ" dirty="0" smtClean="0"/>
              <a:t> starostlivosti</a:t>
            </a:r>
          </a:p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smtClean="0"/>
              <a:t>Výrok o zastupovaní a </a:t>
            </a:r>
            <a:r>
              <a:rPr lang="cs-CZ" dirty="0" err="1" smtClean="0"/>
              <a:t>správe</a:t>
            </a:r>
            <a:r>
              <a:rPr lang="cs-CZ" dirty="0" smtClean="0"/>
              <a:t> majetku dieťaťa na čas po rozvode</a:t>
            </a:r>
          </a:p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smtClean="0"/>
              <a:t>Výrok, </a:t>
            </a:r>
            <a:r>
              <a:rPr lang="cs-CZ" dirty="0" err="1" smtClean="0"/>
              <a:t>týkajúci</a:t>
            </a:r>
            <a:r>
              <a:rPr lang="cs-CZ" dirty="0" smtClean="0"/>
              <a:t> sa styku </a:t>
            </a:r>
            <a:r>
              <a:rPr lang="cs-CZ" dirty="0" err="1" smtClean="0"/>
              <a:t>rodiča</a:t>
            </a:r>
            <a:r>
              <a:rPr lang="cs-CZ" dirty="0" smtClean="0"/>
              <a:t>, </a:t>
            </a:r>
            <a:r>
              <a:rPr lang="cs-CZ" dirty="0" err="1" smtClean="0"/>
              <a:t>ktorému</a:t>
            </a:r>
            <a:r>
              <a:rPr lang="cs-CZ" dirty="0" smtClean="0"/>
              <a:t> </a:t>
            </a:r>
            <a:r>
              <a:rPr lang="cs-CZ" dirty="0" err="1" smtClean="0"/>
              <a:t>nebolo</a:t>
            </a:r>
            <a:r>
              <a:rPr lang="cs-CZ" dirty="0" smtClean="0"/>
              <a:t> dieťa </a:t>
            </a:r>
            <a:r>
              <a:rPr lang="cs-CZ" dirty="0" err="1" smtClean="0"/>
              <a:t>zverené</a:t>
            </a:r>
            <a:r>
              <a:rPr lang="cs-CZ" dirty="0" smtClean="0"/>
              <a:t> do </a:t>
            </a:r>
            <a:r>
              <a:rPr lang="cs-CZ" dirty="0" err="1" smtClean="0"/>
              <a:t>osobnej</a:t>
            </a:r>
            <a:r>
              <a:rPr lang="cs-CZ" dirty="0" smtClean="0"/>
              <a:t> starostlivosti s </a:t>
            </a:r>
            <a:r>
              <a:rPr lang="cs-CZ" dirty="0" err="1" smtClean="0"/>
              <a:t>dieťaťom</a:t>
            </a:r>
            <a:endParaRPr lang="cs-CZ" dirty="0" smtClean="0"/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5840" y="244826"/>
            <a:ext cx="8647200" cy="1094515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cs-CZ" sz="3300" dirty="0" err="1" smtClean="0">
                <a:solidFill>
                  <a:srgbClr val="0000FF"/>
                </a:solidFill>
                <a:latin typeface="Arial" charset="0"/>
              </a:rPr>
              <a:t>Rozhodovanie</a:t>
            </a:r>
            <a:r>
              <a:rPr lang="cs-CZ" sz="3300" dirty="0" smtClean="0">
                <a:solidFill>
                  <a:srgbClr val="0000FF"/>
                </a:solidFill>
                <a:latin typeface="Arial" charset="0"/>
              </a:rPr>
              <a:t> o </a:t>
            </a:r>
            <a:r>
              <a:rPr lang="cs-CZ" sz="3300" dirty="0" err="1" smtClean="0">
                <a:solidFill>
                  <a:srgbClr val="0000FF"/>
                </a:solidFill>
                <a:latin typeface="Arial" charset="0"/>
              </a:rPr>
              <a:t>úprave</a:t>
            </a:r>
            <a:r>
              <a:rPr lang="cs-CZ" sz="3300" dirty="0" smtClean="0">
                <a:solidFill>
                  <a:srgbClr val="0000FF"/>
                </a:solidFill>
                <a:latin typeface="Arial" charset="0"/>
              </a:rPr>
              <a:t> výkonu RPP na čas po rozvode – 2. varianta</a:t>
            </a:r>
            <a:endParaRPr lang="sk-SK" sz="3300" dirty="0" smtClean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31040" y="1600008"/>
            <a:ext cx="8817120" cy="5257992"/>
          </a:xfrm>
        </p:spPr>
        <p:txBody>
          <a:bodyPr lIns="82945" tIns="41473" rIns="82945" bIns="41473"/>
          <a:lstStyle/>
          <a:p>
            <a:pPr algn="just" eaLnBrk="1" hangingPunct="1">
              <a:buClr>
                <a:srgbClr val="99284C"/>
              </a:buClr>
              <a:buSzPct val="75000"/>
              <a:buFont typeface="Wingdings" pitchFamily="2" charset="2"/>
              <a:buChar char=""/>
              <a:defRPr/>
            </a:pPr>
            <a:r>
              <a:rPr lang="cs-CZ" dirty="0" smtClean="0"/>
              <a:t>Výrok o </a:t>
            </a:r>
            <a:r>
              <a:rPr lang="cs-CZ" dirty="0" err="1" smtClean="0"/>
              <a:t>zverení</a:t>
            </a:r>
            <a:r>
              <a:rPr lang="cs-CZ" dirty="0" smtClean="0"/>
              <a:t> dieťaťa do </a:t>
            </a:r>
            <a:r>
              <a:rPr lang="cs-CZ" dirty="0" err="1" smtClean="0"/>
              <a:t>striedavej</a:t>
            </a:r>
            <a:r>
              <a:rPr lang="cs-CZ" dirty="0" smtClean="0"/>
              <a:t> starostlivosti </a:t>
            </a:r>
            <a:r>
              <a:rPr lang="cs-CZ" dirty="0" err="1" smtClean="0"/>
              <a:t>oboch</a:t>
            </a:r>
            <a:r>
              <a:rPr lang="cs-CZ" dirty="0" smtClean="0"/>
              <a:t> </a:t>
            </a:r>
            <a:r>
              <a:rPr lang="cs-CZ" dirty="0" err="1" smtClean="0"/>
              <a:t>rodičov</a:t>
            </a:r>
            <a:endParaRPr lang="cs-CZ" dirty="0" smtClean="0"/>
          </a:p>
          <a:p>
            <a:pPr algn="just" eaLnBrk="1" hangingPunct="1">
              <a:buClr>
                <a:srgbClr val="99284C"/>
              </a:buClr>
              <a:buSzPct val="75000"/>
              <a:buFont typeface="Wingdings" pitchFamily="2" charset="2"/>
              <a:buChar char=""/>
              <a:defRPr/>
            </a:pPr>
            <a:r>
              <a:rPr lang="cs-CZ" dirty="0" smtClean="0"/>
              <a:t>Výrok o </a:t>
            </a:r>
            <a:r>
              <a:rPr lang="cs-CZ" dirty="0" err="1" smtClean="0"/>
              <a:t>výške</a:t>
            </a:r>
            <a:r>
              <a:rPr lang="cs-CZ" dirty="0" smtClean="0"/>
              <a:t> výživného, </a:t>
            </a:r>
            <a:r>
              <a:rPr lang="cs-CZ" dirty="0" err="1" smtClean="0"/>
              <a:t>ktorým</a:t>
            </a:r>
            <a:r>
              <a:rPr lang="cs-CZ" dirty="0" smtClean="0"/>
              <a:t> bude </a:t>
            </a:r>
            <a:r>
              <a:rPr lang="cs-CZ" dirty="0" err="1" smtClean="0"/>
              <a:t>plniť</a:t>
            </a:r>
            <a:r>
              <a:rPr lang="cs-CZ" dirty="0" smtClean="0"/>
              <a:t> </a:t>
            </a:r>
            <a:r>
              <a:rPr lang="cs-CZ" dirty="0" err="1" smtClean="0"/>
              <a:t>svoju</a:t>
            </a:r>
            <a:r>
              <a:rPr lang="cs-CZ" dirty="0" smtClean="0"/>
              <a:t> </a:t>
            </a:r>
            <a:r>
              <a:rPr lang="cs-CZ" dirty="0" err="1" smtClean="0"/>
              <a:t>vyživovaciu</a:t>
            </a:r>
            <a:r>
              <a:rPr lang="cs-CZ" dirty="0" smtClean="0"/>
              <a:t> povinnosť </a:t>
            </a:r>
            <a:r>
              <a:rPr lang="cs-CZ" dirty="0" err="1" smtClean="0"/>
              <a:t>súdom</a:t>
            </a:r>
            <a:r>
              <a:rPr lang="cs-CZ" dirty="0" smtClean="0"/>
              <a:t> určený rodič </a:t>
            </a:r>
            <a:r>
              <a:rPr lang="cs-CZ" dirty="0" err="1" smtClean="0"/>
              <a:t>alebo</a:t>
            </a:r>
            <a:r>
              <a:rPr lang="cs-CZ" dirty="0" smtClean="0"/>
              <a:t> výrok, že sa výživné neurčuje</a:t>
            </a:r>
          </a:p>
          <a:p>
            <a:pPr algn="just" eaLnBrk="1" hangingPunct="1">
              <a:buClr>
                <a:srgbClr val="99284C"/>
              </a:buClr>
              <a:buSzPct val="75000"/>
              <a:buFont typeface="Wingdings" pitchFamily="2" charset="2"/>
              <a:buChar char=""/>
              <a:defRPr/>
            </a:pPr>
            <a:r>
              <a:rPr lang="cs-CZ" dirty="0" smtClean="0"/>
              <a:t>Výrok o zastupovaní a </a:t>
            </a:r>
            <a:r>
              <a:rPr lang="cs-CZ" dirty="0" err="1" smtClean="0"/>
              <a:t>správe</a:t>
            </a:r>
            <a:r>
              <a:rPr lang="cs-CZ" dirty="0" smtClean="0"/>
              <a:t> majetku dieťaťa na čas po rozvode</a:t>
            </a:r>
          </a:p>
          <a:p>
            <a:pPr eaLnBrk="1" hangingPunct="1">
              <a:defRPr/>
            </a:pPr>
            <a:endParaRPr lang="sk-SK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672481" y="164177"/>
            <a:ext cx="7807680" cy="815126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smtClean="0">
                <a:solidFill>
                  <a:srgbClr val="0000FF"/>
                </a:solidFill>
              </a:rPr>
              <a:t>Rodičovská dohoda </a:t>
            </a:r>
          </a:p>
        </p:txBody>
      </p:sp>
      <p:sp>
        <p:nvSpPr>
          <p:cNvPr id="3686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31040" y="1143480"/>
            <a:ext cx="8881920" cy="5714520"/>
          </a:xfrm>
        </p:spPr>
        <p:txBody>
          <a:bodyPr lIns="0" tIns="0" rIns="0" bIns="0"/>
          <a:lstStyle/>
          <a:p>
            <a:pPr marL="456487" indent="-391686" algn="just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2800" b="1" dirty="0" smtClean="0">
                <a:solidFill>
                  <a:srgbClr val="0000FF"/>
                </a:solidFill>
              </a:rPr>
              <a:t>Zákon o </a:t>
            </a:r>
            <a:r>
              <a:rPr lang="cs-CZ" sz="2800" b="1" dirty="0" err="1" smtClean="0">
                <a:solidFill>
                  <a:srgbClr val="0000FF"/>
                </a:solidFill>
              </a:rPr>
              <a:t>rodine</a:t>
            </a:r>
            <a:r>
              <a:rPr lang="cs-CZ" sz="2800" b="1" dirty="0" smtClean="0">
                <a:solidFill>
                  <a:srgbClr val="0000FF"/>
                </a:solidFill>
              </a:rPr>
              <a:t> rozlišuje </a:t>
            </a:r>
            <a:r>
              <a:rPr lang="cs-CZ" sz="2800" b="1" dirty="0" err="1" smtClean="0">
                <a:solidFill>
                  <a:srgbClr val="0000FF"/>
                </a:solidFill>
              </a:rPr>
              <a:t>rodičovskú</a:t>
            </a:r>
            <a:r>
              <a:rPr lang="cs-CZ" sz="2800" b="1" dirty="0" smtClean="0">
                <a:solidFill>
                  <a:srgbClr val="0000FF"/>
                </a:solidFill>
              </a:rPr>
              <a:t> dohodu </a:t>
            </a:r>
            <a:r>
              <a:rPr lang="cs-CZ" sz="2800" b="1" u="sng" dirty="0" err="1" smtClean="0">
                <a:solidFill>
                  <a:srgbClr val="0000FF"/>
                </a:solidFill>
              </a:rPr>
              <a:t>podľa</a:t>
            </a:r>
            <a:r>
              <a:rPr lang="cs-CZ" sz="2800" b="1" u="sng" dirty="0" smtClean="0">
                <a:solidFill>
                  <a:srgbClr val="0000FF"/>
                </a:solidFill>
              </a:rPr>
              <a:t> </a:t>
            </a:r>
            <a:r>
              <a:rPr lang="cs-CZ" sz="2800" b="1" u="sng" dirty="0" err="1" smtClean="0">
                <a:solidFill>
                  <a:srgbClr val="0000FF"/>
                </a:solidFill>
              </a:rPr>
              <a:t>ust</a:t>
            </a:r>
            <a:r>
              <a:rPr lang="cs-CZ" sz="2800" b="1" u="sng" dirty="0" smtClean="0">
                <a:solidFill>
                  <a:srgbClr val="0000FF"/>
                </a:solidFill>
              </a:rPr>
              <a:t>. § 24</a:t>
            </a:r>
            <a:r>
              <a:rPr lang="cs-CZ" sz="2800" b="1" dirty="0" smtClean="0">
                <a:solidFill>
                  <a:srgbClr val="0000FF"/>
                </a:solidFill>
              </a:rPr>
              <a:t> </a:t>
            </a:r>
            <a:r>
              <a:rPr lang="cs-CZ" sz="2800" b="1" u="sng" dirty="0" err="1" smtClean="0">
                <a:solidFill>
                  <a:srgbClr val="0000FF"/>
                </a:solidFill>
              </a:rPr>
              <a:t>ods</a:t>
            </a:r>
            <a:r>
              <a:rPr lang="cs-CZ" sz="2800" b="1" u="sng" dirty="0" smtClean="0">
                <a:solidFill>
                  <a:srgbClr val="0000FF"/>
                </a:solidFill>
              </a:rPr>
              <a:t>. 2</a:t>
            </a:r>
            <a:r>
              <a:rPr lang="cs-CZ" sz="2800" b="1" dirty="0" smtClean="0"/>
              <a:t>, v </a:t>
            </a:r>
            <a:r>
              <a:rPr lang="cs-CZ" sz="2800" b="1" dirty="0" err="1" smtClean="0"/>
              <a:t>ktorej</a:t>
            </a:r>
            <a:r>
              <a:rPr lang="cs-CZ" sz="2800" b="1" dirty="0" smtClean="0"/>
              <a:t> sa </a:t>
            </a:r>
            <a:r>
              <a:rPr lang="cs-CZ" sz="2800" b="1" dirty="0" err="1" smtClean="0"/>
              <a:t>musia</a:t>
            </a:r>
            <a:r>
              <a:rPr lang="cs-CZ" sz="2800" b="1" dirty="0" smtClean="0"/>
              <a:t> rodičia </a:t>
            </a:r>
            <a:r>
              <a:rPr lang="cs-CZ" sz="2800" b="1" dirty="0" err="1" smtClean="0"/>
              <a:t>dohodnúť</a:t>
            </a:r>
            <a:r>
              <a:rPr lang="cs-CZ" sz="2800" b="1" dirty="0" smtClean="0"/>
              <a:t> o</a:t>
            </a:r>
          </a:p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2800" b="1" dirty="0" err="1" smtClean="0"/>
              <a:t>otázke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osobnej</a:t>
            </a:r>
            <a:r>
              <a:rPr lang="cs-CZ" sz="2800" b="1" dirty="0" smtClean="0"/>
              <a:t> starostlivosti </a:t>
            </a:r>
          </a:p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2800" b="1" dirty="0" err="1" smtClean="0"/>
              <a:t>otázke</a:t>
            </a:r>
            <a:r>
              <a:rPr lang="cs-CZ" sz="2800" b="1" dirty="0" smtClean="0"/>
              <a:t> výživného</a:t>
            </a:r>
          </a:p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2800" b="1" dirty="0" err="1" smtClean="0"/>
              <a:t>otázke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zastupovania</a:t>
            </a:r>
            <a:r>
              <a:rPr lang="cs-CZ" sz="2800" b="1" dirty="0" smtClean="0"/>
              <a:t> a správy majetku dieťaťa.</a:t>
            </a:r>
          </a:p>
          <a:p>
            <a:pPr marL="456487" indent="-391686" algn="just">
              <a:lnSpc>
                <a:spcPct val="95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sz="700" dirty="0" smtClean="0"/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sz="2800" b="1" dirty="0" smtClean="0">
                <a:solidFill>
                  <a:srgbClr val="0000FF"/>
                </a:solidFill>
              </a:rPr>
              <a:t>Ďalej zákon umožňuje rodičom dohodnúť sa len o otázke výživného a ostatné otázky ponechať na úpravu súdom (</a:t>
            </a:r>
            <a:r>
              <a:rPr lang="sk-SK" sz="2800" b="1" dirty="0" err="1" smtClean="0">
                <a:solidFill>
                  <a:srgbClr val="0000FF"/>
                </a:solidFill>
              </a:rPr>
              <a:t>ust</a:t>
            </a:r>
            <a:r>
              <a:rPr lang="sk-SK" sz="2800" b="1" dirty="0" smtClean="0">
                <a:solidFill>
                  <a:srgbClr val="0000FF"/>
                </a:solidFill>
              </a:rPr>
              <a:t>. § 24 ods. 1 posledná veta)</a:t>
            </a:r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sk-SK" sz="700" b="1" dirty="0" smtClean="0"/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sz="2800" b="1" dirty="0" smtClean="0"/>
              <a:t>Treťou možnosťou je dohoda rodičov len o otázke styku s dieťaťom podľa </a:t>
            </a:r>
            <a:r>
              <a:rPr lang="sk-SK" sz="2800" b="1" dirty="0" err="1" smtClean="0"/>
              <a:t>ust</a:t>
            </a:r>
            <a:r>
              <a:rPr lang="sk-SK" sz="2800" b="1" dirty="0" smtClean="0"/>
              <a:t>. § 25 zákona o rodine.</a:t>
            </a:r>
          </a:p>
          <a:p>
            <a:pPr marL="456487" indent="-391686" algn="just">
              <a:lnSpc>
                <a:spcPct val="95000"/>
              </a:lnSpc>
              <a:buFontTx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sk-SK" sz="2800" dirty="0" smtClean="0"/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7920" y="162738"/>
            <a:ext cx="8386560" cy="1110356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b="1" dirty="0" err="1" smtClean="0">
                <a:solidFill>
                  <a:srgbClr val="0000FF"/>
                </a:solidFill>
              </a:rPr>
              <a:t>Osobná</a:t>
            </a:r>
            <a:r>
              <a:rPr lang="cs-CZ" b="1" dirty="0" smtClean="0">
                <a:solidFill>
                  <a:srgbClr val="0000FF"/>
                </a:solidFill>
              </a:rPr>
              <a:t> </a:t>
            </a:r>
            <a:r>
              <a:rPr lang="cs-CZ" b="1" dirty="0" err="1" smtClean="0">
                <a:solidFill>
                  <a:srgbClr val="0000FF"/>
                </a:solidFill>
              </a:rPr>
              <a:t>starostlivosť</a:t>
            </a:r>
            <a:r>
              <a:rPr lang="cs-CZ" b="1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78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260641" y="1339341"/>
            <a:ext cx="8556480" cy="5518659"/>
          </a:xfrm>
        </p:spPr>
        <p:txBody>
          <a:bodyPr lIns="0" tIns="0" rIns="0" bIns="0"/>
          <a:lstStyle/>
          <a:p>
            <a:pPr algn="just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en-US" sz="2800" dirty="0" err="1" smtClean="0"/>
              <a:t>Podľa</a:t>
            </a:r>
            <a:r>
              <a:rPr lang="en-US" sz="2800" dirty="0" smtClean="0"/>
              <a:t> </a:t>
            </a:r>
            <a:r>
              <a:rPr lang="en-US" sz="2800" dirty="0" err="1" smtClean="0"/>
              <a:t>slovenskej</a:t>
            </a:r>
            <a:r>
              <a:rPr lang="en-US" sz="2800" dirty="0" smtClean="0"/>
              <a:t> </a:t>
            </a:r>
            <a:r>
              <a:rPr lang="en-US" sz="2800" dirty="0" err="1" smtClean="0"/>
              <a:t>právnej</a:t>
            </a:r>
            <a:r>
              <a:rPr lang="en-US" sz="2800" dirty="0" smtClean="0"/>
              <a:t> </a:t>
            </a:r>
            <a:r>
              <a:rPr lang="en-US" sz="2800" dirty="0" err="1" smtClean="0"/>
              <a:t>úpravy</a:t>
            </a:r>
            <a:r>
              <a:rPr lang="en-US" sz="2800" dirty="0" smtClean="0"/>
              <a:t> </a:t>
            </a:r>
            <a:r>
              <a:rPr lang="en-US" sz="2800" dirty="0" err="1" smtClean="0"/>
              <a:t>prichádza</a:t>
            </a:r>
            <a:r>
              <a:rPr lang="en-US" sz="2800" dirty="0" smtClean="0"/>
              <a:t> do </a:t>
            </a:r>
            <a:r>
              <a:rPr lang="en-US" sz="2800" dirty="0" err="1" smtClean="0"/>
              <a:t>úvahy</a:t>
            </a:r>
            <a:r>
              <a:rPr lang="en-US" sz="2800" dirty="0" smtClean="0"/>
              <a:t> </a:t>
            </a:r>
            <a:r>
              <a:rPr lang="sk-SK" sz="2800" dirty="0" smtClean="0"/>
              <a:t>buď</a:t>
            </a:r>
            <a:r>
              <a:rPr lang="en-US" sz="2800" dirty="0" smtClean="0"/>
              <a:t> </a:t>
            </a:r>
            <a:endParaRPr lang="sk-SK" sz="2800" dirty="0" smtClean="0"/>
          </a:p>
          <a:p>
            <a:pPr algn="just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en-US" sz="2800" dirty="0" err="1" smtClean="0">
                <a:solidFill>
                  <a:srgbClr val="0000FF"/>
                </a:solidFill>
              </a:rPr>
              <a:t>rozhodnutie</a:t>
            </a:r>
            <a:r>
              <a:rPr lang="en-US" sz="2800" dirty="0" smtClean="0">
                <a:solidFill>
                  <a:srgbClr val="0000FF"/>
                </a:solidFill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</a:rPr>
              <a:t>ktorým</a:t>
            </a:r>
            <a:r>
              <a:rPr lang="en-US" sz="2800" dirty="0" smtClean="0">
                <a:solidFill>
                  <a:srgbClr val="0000FF"/>
                </a:solidFill>
              </a:rPr>
              <a:t> sa dieťa </a:t>
            </a:r>
            <a:r>
              <a:rPr lang="en-US" sz="2800" dirty="0" err="1" smtClean="0">
                <a:solidFill>
                  <a:srgbClr val="0000FF"/>
                </a:solidFill>
              </a:rPr>
              <a:t>zveruje</a:t>
            </a:r>
            <a:r>
              <a:rPr lang="en-US" sz="2800" dirty="0" smtClean="0">
                <a:solidFill>
                  <a:srgbClr val="0000FF"/>
                </a:solidFill>
              </a:rPr>
              <a:t> do </a:t>
            </a:r>
            <a:r>
              <a:rPr lang="en-US" sz="2800" u="sng" dirty="0" err="1" smtClean="0">
                <a:solidFill>
                  <a:srgbClr val="0000FF"/>
                </a:solidFill>
              </a:rPr>
              <a:t>osobnej</a:t>
            </a:r>
            <a:r>
              <a:rPr lang="en-US" sz="2800" u="sng" dirty="0" smtClean="0">
                <a:solidFill>
                  <a:srgbClr val="0000FF"/>
                </a:solidFill>
              </a:rPr>
              <a:t> </a:t>
            </a:r>
            <a:r>
              <a:rPr lang="en-US" sz="2800" u="sng" dirty="0" err="1" smtClean="0">
                <a:solidFill>
                  <a:srgbClr val="0000FF"/>
                </a:solidFill>
              </a:rPr>
              <a:t>starostlivosti</a:t>
            </a:r>
            <a:r>
              <a:rPr lang="en-US" sz="2800" u="sng" dirty="0" smtClean="0">
                <a:solidFill>
                  <a:srgbClr val="0000FF"/>
                </a:solidFill>
              </a:rPr>
              <a:t> </a:t>
            </a:r>
            <a:r>
              <a:rPr lang="en-US" sz="2800" u="sng" dirty="0" err="1" smtClean="0">
                <a:solidFill>
                  <a:srgbClr val="0000FF"/>
                </a:solidFill>
              </a:rPr>
              <a:t>jedného</a:t>
            </a:r>
            <a:r>
              <a:rPr lang="en-US" sz="2800" u="sng" dirty="0" smtClean="0">
                <a:solidFill>
                  <a:srgbClr val="0000FF"/>
                </a:solidFill>
              </a:rPr>
              <a:t> </a:t>
            </a:r>
            <a:r>
              <a:rPr lang="en-US" sz="2800" u="sng" dirty="0" err="1" smtClean="0">
                <a:solidFill>
                  <a:srgbClr val="0000FF"/>
                </a:solidFill>
              </a:rPr>
              <a:t>rodiča</a:t>
            </a:r>
            <a:r>
              <a:rPr lang="en-US" sz="2800" dirty="0" smtClean="0">
                <a:solidFill>
                  <a:srgbClr val="0000FF"/>
                </a:solidFill>
              </a:rPr>
              <a:t>.</a:t>
            </a:r>
            <a:r>
              <a:rPr lang="en-US" sz="2800" dirty="0" smtClean="0"/>
              <a:t> </a:t>
            </a:r>
            <a:r>
              <a:rPr lang="en-US" sz="2800" dirty="0" err="1" smtClean="0"/>
              <a:t>Zverenie</a:t>
            </a:r>
            <a:r>
              <a:rPr lang="en-US" sz="2800" dirty="0" smtClean="0"/>
              <a:t> dieťaťa do </a:t>
            </a:r>
            <a:r>
              <a:rPr lang="en-US" sz="2800" dirty="0" err="1" smtClean="0"/>
              <a:t>osobnej</a:t>
            </a:r>
            <a:r>
              <a:rPr lang="en-US" sz="2800" dirty="0" smtClean="0"/>
              <a:t> </a:t>
            </a:r>
            <a:r>
              <a:rPr lang="en-US" sz="2800" dirty="0" err="1" smtClean="0"/>
              <a:t>starostlivosti</a:t>
            </a:r>
            <a:r>
              <a:rPr lang="en-US" sz="2800" dirty="0" smtClean="0"/>
              <a:t> </a:t>
            </a:r>
            <a:r>
              <a:rPr lang="en-US" sz="2800" dirty="0" err="1" smtClean="0"/>
              <a:t>jedného</a:t>
            </a:r>
            <a:r>
              <a:rPr lang="en-US" sz="2800" dirty="0" smtClean="0"/>
              <a:t> z </a:t>
            </a:r>
            <a:r>
              <a:rPr lang="en-US" sz="2800" dirty="0" err="1" smtClean="0"/>
              <a:t>rodičov</a:t>
            </a:r>
            <a:r>
              <a:rPr lang="en-US" sz="2800" dirty="0" smtClean="0"/>
              <a:t> </a:t>
            </a:r>
            <a:r>
              <a:rPr lang="en-US" sz="2800" dirty="0" err="1" smtClean="0"/>
              <a:t>neznamená</a:t>
            </a:r>
            <a:r>
              <a:rPr lang="en-US" sz="2800" dirty="0" smtClean="0"/>
              <a:t> </a:t>
            </a:r>
            <a:r>
              <a:rPr lang="en-US" sz="2800" dirty="0" err="1" smtClean="0"/>
              <a:t>nič</a:t>
            </a:r>
            <a:r>
              <a:rPr lang="en-US" sz="2800" dirty="0" smtClean="0"/>
              <a:t> </a:t>
            </a:r>
            <a:r>
              <a:rPr lang="en-US" sz="2800" dirty="0" err="1" smtClean="0"/>
              <a:t>iné</a:t>
            </a:r>
            <a:r>
              <a:rPr lang="en-US" sz="2800" dirty="0" smtClean="0"/>
              <a:t>, </a:t>
            </a:r>
            <a:r>
              <a:rPr lang="en-US" sz="2800" dirty="0" err="1" smtClean="0"/>
              <a:t>než</a:t>
            </a:r>
            <a:r>
              <a:rPr lang="en-US" sz="2800" dirty="0" smtClean="0"/>
              <a:t> </a:t>
            </a:r>
            <a:r>
              <a:rPr lang="en-US" sz="2800" dirty="0" err="1" smtClean="0"/>
              <a:t>rozhodnutie</a:t>
            </a:r>
            <a:r>
              <a:rPr lang="en-US" sz="2800" dirty="0" smtClean="0"/>
              <a:t> o tom, s </a:t>
            </a:r>
            <a:r>
              <a:rPr lang="en-US" sz="2800" dirty="0" err="1" smtClean="0"/>
              <a:t>ktorým</a:t>
            </a:r>
            <a:r>
              <a:rPr lang="en-US" sz="2800" dirty="0" smtClean="0"/>
              <a:t> z </a:t>
            </a:r>
            <a:r>
              <a:rPr lang="en-US" sz="2800" dirty="0" err="1" smtClean="0"/>
              <a:t>rodičov</a:t>
            </a:r>
            <a:r>
              <a:rPr lang="en-US" sz="2800" dirty="0" smtClean="0"/>
              <a:t> </a:t>
            </a:r>
            <a:r>
              <a:rPr lang="en-US" sz="2800" dirty="0" err="1" smtClean="0"/>
              <a:t>bude</a:t>
            </a:r>
            <a:r>
              <a:rPr lang="en-US" sz="2800" dirty="0" smtClean="0"/>
              <a:t> </a:t>
            </a:r>
            <a:r>
              <a:rPr lang="en-US" sz="2800" dirty="0" err="1" smtClean="0"/>
              <a:t>naďalej</a:t>
            </a:r>
            <a:r>
              <a:rPr lang="en-US" sz="2800" dirty="0" smtClean="0"/>
              <a:t> dieťa </a:t>
            </a:r>
            <a:r>
              <a:rPr lang="en-US" sz="2800" dirty="0" err="1" smtClean="0"/>
              <a:t>žiť</a:t>
            </a:r>
            <a:r>
              <a:rPr lang="en-US" sz="2800" dirty="0" smtClean="0"/>
              <a:t> v </a:t>
            </a:r>
            <a:r>
              <a:rPr lang="en-US" sz="2800" dirty="0" err="1" smtClean="0"/>
              <a:t>spoločnej</a:t>
            </a:r>
            <a:r>
              <a:rPr lang="en-US" sz="2800" dirty="0" smtClean="0"/>
              <a:t> </a:t>
            </a:r>
            <a:r>
              <a:rPr lang="en-US" sz="2800" dirty="0" err="1" smtClean="0"/>
              <a:t>domácnosti</a:t>
            </a:r>
            <a:r>
              <a:rPr lang="en-US" sz="2800" dirty="0" smtClean="0"/>
              <a:t>, </a:t>
            </a:r>
            <a:r>
              <a:rPr lang="en-US" sz="2800" dirty="0" err="1" smtClean="0"/>
              <a:t>čo</a:t>
            </a:r>
            <a:r>
              <a:rPr lang="en-US" sz="2800" dirty="0" smtClean="0"/>
              <a:t> </a:t>
            </a:r>
            <a:r>
              <a:rPr lang="en-US" sz="2800" dirty="0" err="1" smtClean="0"/>
              <a:t>ďalej</a:t>
            </a:r>
            <a:r>
              <a:rPr lang="en-US" sz="2800" dirty="0" smtClean="0"/>
              <a:t> </a:t>
            </a:r>
            <a:r>
              <a:rPr lang="en-US" sz="2800" dirty="0" err="1" smtClean="0"/>
              <a:t>znamená</a:t>
            </a:r>
            <a:r>
              <a:rPr lang="en-US" sz="2800" dirty="0" smtClean="0"/>
              <a:t>, </a:t>
            </a:r>
            <a:r>
              <a:rPr lang="en-US" sz="2800" dirty="0" err="1" smtClean="0"/>
              <a:t>ktorý</a:t>
            </a:r>
            <a:r>
              <a:rPr lang="en-US" sz="2800" dirty="0" smtClean="0"/>
              <a:t> z </a:t>
            </a:r>
            <a:r>
              <a:rPr lang="en-US" sz="2800" dirty="0" err="1" smtClean="0"/>
              <a:t>rodičov</a:t>
            </a:r>
            <a:r>
              <a:rPr lang="en-US" sz="2800" dirty="0" smtClean="0"/>
              <a:t> sa </a:t>
            </a:r>
            <a:r>
              <a:rPr lang="en-US" sz="2800" dirty="0" err="1" smtClean="0"/>
              <a:t>bude</a:t>
            </a:r>
            <a:r>
              <a:rPr lang="en-US" sz="2800" dirty="0" smtClean="0"/>
              <a:t> o dieťa </a:t>
            </a:r>
            <a:r>
              <a:rPr lang="en-US" sz="2800" dirty="0" err="1" smtClean="0"/>
              <a:t>osobne</a:t>
            </a:r>
            <a:r>
              <a:rPr lang="en-US" sz="2800" dirty="0" smtClean="0"/>
              <a:t> </a:t>
            </a:r>
            <a:r>
              <a:rPr lang="en-US" sz="2800" dirty="0" err="1" smtClean="0"/>
              <a:t>starať</a:t>
            </a:r>
            <a:r>
              <a:rPr lang="en-US" sz="2800" dirty="0" smtClean="0"/>
              <a:t> a </a:t>
            </a:r>
            <a:r>
              <a:rPr lang="en-US" sz="2800" dirty="0" err="1" smtClean="0"/>
              <a:t>rozhodovať</a:t>
            </a:r>
            <a:r>
              <a:rPr lang="en-US" sz="2800" dirty="0" smtClean="0"/>
              <a:t> v </a:t>
            </a:r>
            <a:r>
              <a:rPr lang="en-US" sz="2800" dirty="0" err="1" smtClean="0"/>
              <a:t>bežných</a:t>
            </a:r>
            <a:r>
              <a:rPr lang="en-US" sz="2800" dirty="0" smtClean="0"/>
              <a:t> </a:t>
            </a:r>
            <a:r>
              <a:rPr lang="en-US" sz="2800" dirty="0" err="1" smtClean="0"/>
              <a:t>denných</a:t>
            </a:r>
            <a:r>
              <a:rPr lang="en-US" sz="2800" dirty="0" smtClean="0"/>
              <a:t> </a:t>
            </a:r>
            <a:r>
              <a:rPr lang="en-US" sz="2800" dirty="0" err="1" smtClean="0"/>
              <a:t>záležitostiach</a:t>
            </a:r>
            <a:r>
              <a:rPr lang="en-US" sz="2800" dirty="0" smtClean="0"/>
              <a:t>, </a:t>
            </a:r>
            <a:r>
              <a:rPr lang="en-US" sz="2800" dirty="0" err="1" smtClean="0"/>
              <a:t>týkajúcich</a:t>
            </a:r>
            <a:r>
              <a:rPr lang="en-US" sz="2800" dirty="0" smtClean="0"/>
              <a:t> sa dieťaťa</a:t>
            </a:r>
            <a:r>
              <a:rPr lang="sk-SK" sz="2800" dirty="0" smtClean="0"/>
              <a:t> alebo</a:t>
            </a:r>
          </a:p>
          <a:p>
            <a:pPr algn="just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sk-SK" sz="2800" b="1" dirty="0" smtClean="0">
                <a:solidFill>
                  <a:srgbClr val="0000FF"/>
                </a:solidFill>
              </a:rPr>
              <a:t>rozhodnutie, ktorým sa dieťa zveruje do striedavej osobnej starostlivosti oboch rodičov</a:t>
            </a:r>
            <a:endParaRPr lang="en-US" sz="2800" b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5840" y="0"/>
            <a:ext cx="8647200" cy="1404148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sk-SK" b="1" dirty="0" smtClean="0">
                <a:solidFill>
                  <a:srgbClr val="0000FF"/>
                </a:solidFill>
                <a:latin typeface="Arial" charset="0"/>
              </a:rPr>
              <a:t>Výrok o zverení dieťaťa do výlučnej starostlivosti</a:t>
            </a:r>
            <a:r>
              <a:rPr lang="sk-SK" b="1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5841" y="1600009"/>
            <a:ext cx="8650080" cy="4768340"/>
          </a:xfrm>
        </p:spPr>
        <p:txBody>
          <a:bodyPr lIns="82945" tIns="41473" rIns="82945" bIns="41473"/>
          <a:lstStyle/>
          <a:p>
            <a:pPr eaLnBrk="1" hangingPunct="1">
              <a:defRPr/>
            </a:pPr>
            <a:r>
              <a:rPr lang="sk-SK" dirty="0" smtClean="0"/>
              <a:t>Maloletý Martin Novák, nar. 18.6.2005 sa zveruje na čas po rozvode do osobnej starostlivosti matky.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921" y="244826"/>
            <a:ext cx="8385120" cy="1159322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sk-SK" sz="3600" b="1" dirty="0" smtClean="0">
                <a:solidFill>
                  <a:srgbClr val="0000FF"/>
                </a:solidFill>
                <a:latin typeface="Arial" charset="0"/>
              </a:rPr>
              <a:t>Výrok o zverení dieťaťa do striedavej starostlivosti</a:t>
            </a:r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60641" y="1600009"/>
            <a:ext cx="8585280" cy="5030448"/>
          </a:xfrm>
        </p:spPr>
        <p:txBody>
          <a:bodyPr lIns="82945" tIns="41473" rIns="82945" bIns="41473"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k-SK" sz="2800" dirty="0" smtClean="0"/>
              <a:t>   Maloletý Martin Novák, nar. 18.6.2005 sa na čas po rozvode zveruje do striedavej osobnej starostlivosti oboch rodičov tak, že matka bude osobnú starostlivosť o dieťa zabezpečovať v párnom týždni vždy od pondelka 8.00 hod. do stredy 8.00 hod. a od piatku 8.00 hod. do nasledujúceho pondelka 8.00 hod. a v nepárnom týždni vždy od stredy 8.00 hod. do piatku 8.00 hod.  Otec bude osobnú starostlivosť zabezpečovať v nepárnom týždni vždy od pondelka 8.00 hod. do stredy 8.00 hod. a od piatku 8.00 hod. do nasledujúceho pondelka 8.00 hod. a v párnom týždni vždy od stredy 8.00 hod. do piatku 8.00 hod. Miestom prevzatia dieťaťa </a:t>
            </a:r>
            <a:r>
              <a:rPr lang="sk-SK" sz="2800" dirty="0" smtClean="0"/>
              <a:t>je miesto bydliska odovzdávajúceho rodiča. </a:t>
            </a:r>
            <a:endParaRPr lang="sk-SK" sz="28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31040" y="0"/>
            <a:ext cx="8713440" cy="946180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Výživné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pri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zverení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dieťaťa do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výlučnej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starostlivosti</a:t>
            </a:r>
          </a:p>
        </p:txBody>
      </p:sp>
      <p:sp>
        <p:nvSpPr>
          <p:cNvPr id="3891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26880" y="1208287"/>
            <a:ext cx="8686080" cy="5649713"/>
          </a:xfrm>
        </p:spPr>
        <p:txBody>
          <a:bodyPr lIns="0" tIns="25599" rIns="0" bIns="0"/>
          <a:lstStyle/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dirty="0" err="1" smtClean="0"/>
              <a:t>Vyživovaciu</a:t>
            </a:r>
            <a:r>
              <a:rPr lang="cs-CZ" dirty="0" smtClean="0"/>
              <a:t> povinnosť </a:t>
            </a:r>
            <a:r>
              <a:rPr lang="cs-CZ" dirty="0" err="1" smtClean="0"/>
              <a:t>súd</a:t>
            </a:r>
            <a:r>
              <a:rPr lang="cs-CZ" dirty="0" smtClean="0"/>
              <a:t> upraví len tomu rodičovi, </a:t>
            </a:r>
            <a:r>
              <a:rPr lang="cs-CZ" dirty="0" err="1" smtClean="0"/>
              <a:t>ktorému</a:t>
            </a:r>
            <a:r>
              <a:rPr lang="cs-CZ" dirty="0" smtClean="0"/>
              <a:t> dieťa </a:t>
            </a:r>
            <a:r>
              <a:rPr lang="cs-CZ" dirty="0" err="1" smtClean="0"/>
              <a:t>nezverí</a:t>
            </a:r>
            <a:r>
              <a:rPr lang="cs-CZ" dirty="0" smtClean="0"/>
              <a:t> na čas po rozvode do </a:t>
            </a:r>
            <a:r>
              <a:rPr lang="cs-CZ" dirty="0" err="1" smtClean="0"/>
              <a:t>osobnej</a:t>
            </a:r>
            <a:r>
              <a:rPr lang="cs-CZ" dirty="0" smtClean="0"/>
              <a:t> starostlivosti. Druhý rodič plní </a:t>
            </a:r>
            <a:r>
              <a:rPr lang="cs-CZ" dirty="0" err="1" smtClean="0"/>
              <a:t>vyživovaciu</a:t>
            </a:r>
            <a:r>
              <a:rPr lang="cs-CZ" dirty="0" smtClean="0"/>
              <a:t> povinnosť formou </a:t>
            </a:r>
            <a:r>
              <a:rPr lang="cs-CZ" dirty="0" err="1" smtClean="0"/>
              <a:t>osobnej</a:t>
            </a:r>
            <a:r>
              <a:rPr lang="cs-CZ" dirty="0" smtClean="0"/>
              <a:t> starostlivosti: </a:t>
            </a:r>
          </a:p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b="1" dirty="0" smtClean="0">
                <a:solidFill>
                  <a:srgbClr val="0000FF"/>
                </a:solidFill>
              </a:rPr>
              <a:t>§ 62 </a:t>
            </a:r>
            <a:r>
              <a:rPr lang="cs-CZ" b="1" dirty="0" err="1" smtClean="0">
                <a:solidFill>
                  <a:srgbClr val="0000FF"/>
                </a:solidFill>
              </a:rPr>
              <a:t>ods</a:t>
            </a:r>
            <a:r>
              <a:rPr lang="cs-CZ" b="1" dirty="0" smtClean="0">
                <a:solidFill>
                  <a:srgbClr val="0000FF"/>
                </a:solidFill>
              </a:rPr>
              <a:t>. 4 zákona o </a:t>
            </a:r>
            <a:r>
              <a:rPr lang="cs-CZ" b="1" dirty="0" err="1" smtClean="0">
                <a:solidFill>
                  <a:srgbClr val="0000FF"/>
                </a:solidFill>
              </a:rPr>
              <a:t>rodine</a:t>
            </a:r>
            <a:endParaRPr lang="cs-CZ" b="1" dirty="0" smtClean="0">
              <a:solidFill>
                <a:srgbClr val="0000FF"/>
              </a:solidFill>
            </a:endParaRPr>
          </a:p>
          <a:p>
            <a:pPr marL="456487" indent="-391686" algn="just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dirty="0" err="1" smtClean="0"/>
              <a:t>Pri</a:t>
            </a:r>
            <a:r>
              <a:rPr lang="cs-CZ" dirty="0" smtClean="0"/>
              <a:t> určení rozsahu </a:t>
            </a:r>
            <a:r>
              <a:rPr lang="cs-CZ" dirty="0" err="1" smtClean="0"/>
              <a:t>vyživovacej</a:t>
            </a:r>
            <a:r>
              <a:rPr lang="cs-CZ" dirty="0" smtClean="0"/>
              <a:t> povinnosti </a:t>
            </a:r>
            <a:r>
              <a:rPr lang="cs-CZ" dirty="0" err="1" smtClean="0"/>
              <a:t>súd</a:t>
            </a:r>
            <a:r>
              <a:rPr lang="cs-CZ" dirty="0" smtClean="0"/>
              <a:t> </a:t>
            </a:r>
            <a:r>
              <a:rPr lang="cs-CZ" dirty="0" err="1" smtClean="0"/>
              <a:t>prihliada</a:t>
            </a:r>
            <a:r>
              <a:rPr lang="cs-CZ" dirty="0" smtClean="0"/>
              <a:t> na to, </a:t>
            </a:r>
            <a:r>
              <a:rPr lang="cs-CZ" dirty="0" err="1" smtClean="0"/>
              <a:t>ktorý</a:t>
            </a:r>
            <a:r>
              <a:rPr lang="cs-CZ" dirty="0" smtClean="0"/>
              <a:t> z </a:t>
            </a:r>
            <a:r>
              <a:rPr lang="cs-CZ" dirty="0" err="1" smtClean="0"/>
              <a:t>rodičov</a:t>
            </a:r>
            <a:r>
              <a:rPr lang="cs-CZ" dirty="0" smtClean="0"/>
              <a:t> a v </a:t>
            </a:r>
            <a:r>
              <a:rPr lang="cs-CZ" dirty="0" err="1" smtClean="0"/>
              <a:t>akej</a:t>
            </a:r>
            <a:r>
              <a:rPr lang="cs-CZ" dirty="0" smtClean="0"/>
              <a:t> </a:t>
            </a:r>
            <a:r>
              <a:rPr lang="cs-CZ" dirty="0" err="1" smtClean="0"/>
              <a:t>miere</a:t>
            </a:r>
            <a:r>
              <a:rPr lang="cs-CZ" dirty="0" smtClean="0"/>
              <a:t> sa o dieťa </a:t>
            </a:r>
            <a:r>
              <a:rPr lang="cs-CZ" dirty="0" err="1" smtClean="0"/>
              <a:t>osobne</a:t>
            </a:r>
            <a:r>
              <a:rPr lang="cs-CZ" dirty="0" smtClean="0"/>
              <a:t> stará. </a:t>
            </a:r>
            <a:r>
              <a:rPr lang="cs-CZ" dirty="0" err="1" smtClean="0"/>
              <a:t>Ak</a:t>
            </a:r>
            <a:r>
              <a:rPr lang="cs-CZ" dirty="0" smtClean="0"/>
              <a:t> rodičia </a:t>
            </a:r>
            <a:r>
              <a:rPr lang="cs-CZ" dirty="0" err="1" smtClean="0"/>
              <a:t>žijú</a:t>
            </a:r>
            <a:r>
              <a:rPr lang="cs-CZ" dirty="0" smtClean="0"/>
              <a:t> spolu, </a:t>
            </a:r>
            <a:r>
              <a:rPr lang="cs-CZ" dirty="0" err="1" smtClean="0"/>
              <a:t>prihliadne</a:t>
            </a:r>
            <a:r>
              <a:rPr lang="cs-CZ" dirty="0" smtClean="0"/>
              <a:t> </a:t>
            </a:r>
            <a:r>
              <a:rPr lang="cs-CZ" dirty="0" err="1" smtClean="0"/>
              <a:t>súd</a:t>
            </a:r>
            <a:r>
              <a:rPr lang="cs-CZ" dirty="0" smtClean="0"/>
              <a:t> aj na </a:t>
            </a:r>
            <a:r>
              <a:rPr lang="cs-CZ" dirty="0" err="1" smtClean="0"/>
              <a:t>starostlivosť</a:t>
            </a:r>
            <a:r>
              <a:rPr lang="cs-CZ" dirty="0" smtClean="0"/>
              <a:t> </a:t>
            </a:r>
            <a:r>
              <a:rPr lang="cs-CZ" dirty="0" err="1" smtClean="0"/>
              <a:t>rodičov</a:t>
            </a:r>
            <a:r>
              <a:rPr lang="cs-CZ" dirty="0" smtClean="0"/>
              <a:t> o </a:t>
            </a:r>
            <a:r>
              <a:rPr lang="cs-CZ" dirty="0" err="1" smtClean="0"/>
              <a:t>spoločnú</a:t>
            </a:r>
            <a:r>
              <a:rPr lang="cs-CZ" dirty="0" smtClean="0"/>
              <a:t> </a:t>
            </a:r>
            <a:r>
              <a:rPr lang="cs-CZ" dirty="0" err="1" smtClean="0"/>
              <a:t>domácnosť</a:t>
            </a:r>
            <a:r>
              <a:rPr lang="cs-CZ" dirty="0" smtClean="0"/>
              <a:t>..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1040" y="244826"/>
            <a:ext cx="8881920" cy="1431510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Výživné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pri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zverení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dieťaťa do </a:t>
            </a:r>
            <a:r>
              <a:rPr lang="cs-CZ" sz="3600" b="1" dirty="0" err="1" smtClean="0">
                <a:solidFill>
                  <a:srgbClr val="0000FF"/>
                </a:solidFill>
                <a:latin typeface="Arial" charset="0"/>
              </a:rPr>
              <a:t>striedavej</a:t>
            </a:r>
            <a:r>
              <a:rPr lang="cs-CZ" sz="3600" b="1" dirty="0" smtClean="0">
                <a:solidFill>
                  <a:srgbClr val="0000FF"/>
                </a:solidFill>
                <a:latin typeface="Arial" charset="0"/>
              </a:rPr>
              <a:t> starostlivosti</a:t>
            </a:r>
            <a:endParaRPr lang="sk-SK" sz="3600" b="1" dirty="0" smtClean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085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60641" y="1664815"/>
            <a:ext cx="8585280" cy="5030449"/>
          </a:xfrm>
        </p:spPr>
        <p:txBody>
          <a:bodyPr lIns="82945" tIns="41473" rIns="82945" bIns="41473"/>
          <a:lstStyle/>
          <a:p>
            <a:pPr eaLnBrk="1" hangingPunct="1">
              <a:lnSpc>
                <a:spcPct val="90000"/>
              </a:lnSpc>
              <a:defRPr/>
            </a:pPr>
            <a:r>
              <a:rPr lang="sk-SK" dirty="0" smtClean="0"/>
              <a:t>2 možnosti: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k-SK" dirty="0" smtClean="0"/>
              <a:t>- </a:t>
            </a:r>
            <a:r>
              <a:rPr lang="sk-SK" b="1" dirty="0" smtClean="0">
                <a:solidFill>
                  <a:srgbClr val="0000FF"/>
                </a:solidFill>
              </a:rPr>
              <a:t>výživné sa určí</a:t>
            </a:r>
            <a:r>
              <a:rPr lang="sk-SK" dirty="0" smtClean="0">
                <a:solidFill>
                  <a:srgbClr val="008000"/>
                </a:solidFill>
              </a:rPr>
              <a:t> </a:t>
            </a:r>
            <a:r>
              <a:rPr lang="sk-SK" dirty="0" smtClean="0"/>
              <a:t>(buď každému z rodičov alebo len jednému z nich)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k-SK" dirty="0" smtClean="0"/>
              <a:t>- </a:t>
            </a:r>
            <a:r>
              <a:rPr lang="sk-SK" b="1" dirty="0" smtClean="0">
                <a:solidFill>
                  <a:srgbClr val="0000FF"/>
                </a:solidFill>
              </a:rPr>
              <a:t>výživné sa neurčí </a:t>
            </a:r>
            <a:r>
              <a:rPr lang="sk-SK" dirty="0" smtClean="0"/>
              <a:t>(</a:t>
            </a:r>
            <a:r>
              <a:rPr lang="sk-SK" dirty="0" err="1" smtClean="0"/>
              <a:t>ust</a:t>
            </a:r>
            <a:r>
              <a:rPr lang="sk-SK" dirty="0" smtClean="0"/>
              <a:t>. § 62 ods. 6: „ak je maloleté dieťa zverené do striedavej osobnej starostlivosti rodičov, súd pri určení výživné- ho prihliadne na dĺžku striedavej osobnej starostlivosti každého rodiča alebo súd môže rozhodnúť aj tak, že počas striedavej </a:t>
            </a:r>
            <a:r>
              <a:rPr lang="sk-SK" dirty="0" err="1" smtClean="0"/>
              <a:t>osob</a:t>
            </a:r>
            <a:r>
              <a:rPr lang="sk-SK" dirty="0" smtClean="0"/>
              <a:t>- nej starostlivosti rodičov výživné neurčuje)</a:t>
            </a:r>
            <a:endParaRPr lang="sk-SK" dirty="0" smtClean="0">
              <a:solidFill>
                <a:srgbClr val="99003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1040" y="244826"/>
            <a:ext cx="8881920" cy="897215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sk-SK" sz="4100" b="1" dirty="0" smtClean="0">
                <a:solidFill>
                  <a:srgbClr val="0000FF"/>
                </a:solidFill>
              </a:rPr>
              <a:t>Výrok o spotrebnom výživnom</a:t>
            </a:r>
          </a:p>
        </p:txBody>
      </p:sp>
      <p:sp>
        <p:nvSpPr>
          <p:cNvPr id="1105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5841" y="1273094"/>
            <a:ext cx="8650080" cy="5357362"/>
          </a:xfrm>
        </p:spPr>
        <p:txBody>
          <a:bodyPr lIns="82945" tIns="41473" rIns="82945" bIns="41473"/>
          <a:lstStyle/>
          <a:p>
            <a:pPr eaLnBrk="1" hangingPunct="1">
              <a:defRPr/>
            </a:pPr>
            <a:r>
              <a:rPr lang="sk-SK" dirty="0" smtClean="0"/>
              <a:t>Otec je povinný prispievať na výživu maloletého Martina sumou 175 € mesačne a na výživu maloletej Lucie sumou 125 € mesačne vopred vždy do 8. dňa v mesiaci </a:t>
            </a:r>
            <a:r>
              <a:rPr lang="sk-SK" dirty="0" smtClean="0">
                <a:solidFill>
                  <a:srgbClr val="0000FF"/>
                </a:solidFill>
              </a:rPr>
              <a:t>do rúk matky </a:t>
            </a:r>
            <a:r>
              <a:rPr lang="sk-SK" dirty="0" smtClean="0"/>
              <a:t>počnúc dňom právoplatnosti výroku o rozvode manželstva. </a:t>
            </a:r>
          </a:p>
          <a:p>
            <a:pPr eaLnBrk="1" hangingPunct="1">
              <a:defRPr/>
            </a:pPr>
            <a:endParaRPr lang="sk-SK" dirty="0" smtClean="0"/>
          </a:p>
          <a:p>
            <a:pPr eaLnBrk="1" hangingPunct="1">
              <a:defRPr/>
            </a:pPr>
            <a:r>
              <a:rPr lang="sk-SK" dirty="0" smtClean="0"/>
              <a:t>Alternatíva: „</a:t>
            </a:r>
            <a:r>
              <a:rPr lang="sk-SK" b="1" dirty="0" smtClean="0">
                <a:solidFill>
                  <a:srgbClr val="0000FF"/>
                </a:solidFill>
              </a:rPr>
              <a:t>na účet matky č. 1234567/1100, vedený v TATRABANKE a.s.</a:t>
            </a:r>
            <a:r>
              <a:rPr lang="sk-SK" dirty="0" smtClean="0"/>
              <a:t>“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5840" y="244826"/>
            <a:ext cx="8752320" cy="1455982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sk-SK" sz="4100" b="1" dirty="0" smtClean="0">
                <a:solidFill>
                  <a:srgbClr val="0000FF"/>
                </a:solidFill>
                <a:latin typeface="Arial" charset="0"/>
              </a:rPr>
              <a:t>Výrok o spotrebnom výživnom a výživnom na tvorbu úspor</a:t>
            </a:r>
          </a:p>
        </p:txBody>
      </p:sp>
      <p:sp>
        <p:nvSpPr>
          <p:cNvPr id="1126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31040" y="1468955"/>
            <a:ext cx="8714880" cy="5095255"/>
          </a:xfrm>
        </p:spPr>
        <p:txBody>
          <a:bodyPr lIns="82945" tIns="41473" rIns="82945" bIns="41473"/>
          <a:lstStyle/>
          <a:p>
            <a:pPr eaLnBrk="1" hangingPunct="1">
              <a:defRPr/>
            </a:pPr>
            <a:endParaRPr lang="sk-SK" dirty="0" smtClean="0"/>
          </a:p>
          <a:p>
            <a:pPr eaLnBrk="1" hangingPunct="1">
              <a:defRPr/>
            </a:pPr>
            <a:r>
              <a:rPr lang="sk-SK" dirty="0" smtClean="0"/>
              <a:t>Otec je od právoplatnosti výroku o rozvode povinný prispievať na výživu maloletého Martina sumou 350 € mesačne tak, že sumu 250 € zašle vždy vopred do 8. dňa v mesiaci na účet matky č. 1234567/1100 vedený v TATRABANKE a.s. a sumu 100 € vloží na účet maloletého, ktorý je matka povinná maloletému založiť a oznámiť otcovi jeho číslo do dňa splatnosti prvej splátky výživného, určeného na tvorbu úspor.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95841" y="162737"/>
            <a:ext cx="8817120" cy="1306217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dirty="0" err="1" smtClean="0">
                <a:solidFill>
                  <a:srgbClr val="008000"/>
                </a:solidFill>
                <a:latin typeface="Arial" charset="0"/>
              </a:rPr>
              <a:t>Zastupovanie</a:t>
            </a:r>
            <a:r>
              <a:rPr lang="cs-CZ" dirty="0" smtClean="0">
                <a:solidFill>
                  <a:srgbClr val="008000"/>
                </a:solidFill>
                <a:latin typeface="Arial" charset="0"/>
              </a:rPr>
              <a:t> a správa majetku </a:t>
            </a:r>
            <a:r>
              <a:rPr lang="cs-CZ" dirty="0" err="1" smtClean="0">
                <a:solidFill>
                  <a:srgbClr val="008000"/>
                </a:solidFill>
                <a:latin typeface="Arial" charset="0"/>
              </a:rPr>
              <a:t>maloletého</a:t>
            </a:r>
            <a:r>
              <a:rPr lang="cs-CZ" dirty="0" smtClean="0">
                <a:solidFill>
                  <a:srgbClr val="008000"/>
                </a:solidFill>
                <a:latin typeface="Arial" charset="0"/>
              </a:rPr>
              <a:t> na čas po rozvode</a:t>
            </a:r>
          </a:p>
        </p:txBody>
      </p:sp>
      <p:sp>
        <p:nvSpPr>
          <p:cNvPr id="399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95840" y="1468955"/>
            <a:ext cx="8687520" cy="5240711"/>
          </a:xfrm>
        </p:spPr>
        <p:txBody>
          <a:bodyPr lIns="0" tIns="255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b="1" dirty="0" err="1" smtClean="0">
                <a:solidFill>
                  <a:srgbClr val="3366FF"/>
                </a:solidFill>
              </a:rPr>
              <a:t>Nález</a:t>
            </a:r>
            <a:r>
              <a:rPr lang="en-US" b="1" dirty="0" smtClean="0">
                <a:solidFill>
                  <a:srgbClr val="3366FF"/>
                </a:solidFill>
              </a:rPr>
              <a:t> </a:t>
            </a:r>
            <a:r>
              <a:rPr lang="en-US" b="1" dirty="0" err="1" smtClean="0">
                <a:solidFill>
                  <a:srgbClr val="3366FF"/>
                </a:solidFill>
              </a:rPr>
              <a:t>Ústavného</a:t>
            </a:r>
            <a:r>
              <a:rPr lang="en-US" b="1" dirty="0" smtClean="0">
                <a:solidFill>
                  <a:srgbClr val="3366FF"/>
                </a:solidFill>
              </a:rPr>
              <a:t> </a:t>
            </a:r>
            <a:r>
              <a:rPr lang="en-US" b="1" dirty="0" err="1" smtClean="0">
                <a:solidFill>
                  <a:srgbClr val="3366FF"/>
                </a:solidFill>
              </a:rPr>
              <a:t>súdu</a:t>
            </a:r>
            <a:r>
              <a:rPr lang="en-US" b="1" dirty="0" smtClean="0">
                <a:solidFill>
                  <a:srgbClr val="3366FF"/>
                </a:solidFill>
              </a:rPr>
              <a:t> č.: PL. ÚS 26/05-37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endParaRPr lang="en-US" sz="700" b="1" dirty="0" smtClean="0">
              <a:solidFill>
                <a:srgbClr val="990033"/>
              </a:solidFill>
            </a:endParaRPr>
          </a:p>
          <a:p>
            <a:pPr algn="just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700" b="1" dirty="0" err="1" smtClean="0"/>
              <a:t>Aj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keby</a:t>
            </a:r>
            <a:r>
              <a:rPr lang="en-US" sz="2700" b="1" dirty="0" smtClean="0"/>
              <a:t> sa </a:t>
            </a:r>
            <a:r>
              <a:rPr lang="en-US" sz="2700" b="1" dirty="0" err="1" smtClean="0"/>
              <a:t>čl</a:t>
            </a:r>
            <a:r>
              <a:rPr lang="en-US" sz="2700" b="1" dirty="0" smtClean="0"/>
              <a:t>. I § 24 </a:t>
            </a:r>
            <a:r>
              <a:rPr lang="en-US" sz="2700" b="1" dirty="0" err="1" smtClean="0"/>
              <a:t>ods</a:t>
            </a:r>
            <a:r>
              <a:rPr lang="en-US" sz="2700" b="1" dirty="0" smtClean="0"/>
              <a:t>. 1 </a:t>
            </a:r>
            <a:r>
              <a:rPr lang="en-US" sz="2700" b="1" dirty="0" err="1" smtClean="0"/>
              <a:t>Zákona</a:t>
            </a:r>
            <a:r>
              <a:rPr lang="en-US" sz="2700" b="1" dirty="0" smtClean="0"/>
              <a:t> o </a:t>
            </a:r>
            <a:r>
              <a:rPr lang="en-US" sz="2700" b="1" dirty="0" err="1" smtClean="0"/>
              <a:t>rodine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považoval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za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určité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obmedzenie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rodičovských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práv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vzhľadom</a:t>
            </a:r>
            <a:r>
              <a:rPr lang="en-US" sz="2700" b="1" dirty="0" smtClean="0"/>
              <a:t> na to, </a:t>
            </a:r>
            <a:r>
              <a:rPr lang="en-US" sz="2700" b="1" dirty="0" err="1" smtClean="0"/>
              <a:t>že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úprava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výkonu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rodičovských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práv</a:t>
            </a:r>
            <a:r>
              <a:rPr lang="en-US" sz="2700" b="1" dirty="0" smtClean="0"/>
              <a:t> a </a:t>
            </a:r>
            <a:r>
              <a:rPr lang="en-US" sz="2700" b="1" dirty="0" err="1" smtClean="0"/>
              <a:t>povinností</a:t>
            </a:r>
            <a:r>
              <a:rPr lang="en-US" sz="2700" b="1" dirty="0" smtClean="0"/>
              <a:t> k </a:t>
            </a:r>
            <a:r>
              <a:rPr lang="en-US" sz="2700" b="1" dirty="0" err="1" smtClean="0"/>
              <a:t>maloletému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dieťaťu</a:t>
            </a:r>
            <a:r>
              <a:rPr lang="en-US" sz="2700" b="1" dirty="0" smtClean="0"/>
              <a:t> na </a:t>
            </a:r>
            <a:r>
              <a:rPr lang="en-US" sz="2700" b="1" dirty="0" err="1" smtClean="0"/>
              <a:t>čas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po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rozvode</a:t>
            </a:r>
            <a:r>
              <a:rPr lang="en-US" sz="2700" b="1" dirty="0" smtClean="0"/>
              <a:t> sa </a:t>
            </a:r>
            <a:r>
              <a:rPr lang="en-US" sz="2700" b="1" dirty="0" err="1" smtClean="0"/>
              <a:t>realizuje</a:t>
            </a:r>
            <a:r>
              <a:rPr lang="en-US" sz="2700" b="1" dirty="0" smtClean="0"/>
              <a:t> v </a:t>
            </a:r>
            <a:r>
              <a:rPr lang="en-US" sz="2700" b="1" dirty="0" err="1" smtClean="0"/>
              <a:t>rozhodnutí</a:t>
            </a:r>
            <a:r>
              <a:rPr lang="en-US" sz="2700" b="1" dirty="0" smtClean="0"/>
              <a:t>, </a:t>
            </a:r>
            <a:r>
              <a:rPr lang="en-US" sz="2700" b="1" dirty="0" err="1" smtClean="0"/>
              <a:t>ktorým</a:t>
            </a:r>
            <a:r>
              <a:rPr lang="en-US" sz="2700" b="1" dirty="0" smtClean="0"/>
              <a:t> sa </a:t>
            </a:r>
            <a:r>
              <a:rPr lang="en-US" sz="2700" b="1" dirty="0" err="1" smtClean="0"/>
              <a:t>rozvádza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manželstvo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rodičov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maloletého</a:t>
            </a:r>
            <a:r>
              <a:rPr lang="en-US" sz="2700" b="1" dirty="0" smtClean="0"/>
              <a:t> dieťaťa, </a:t>
            </a:r>
            <a:r>
              <a:rPr lang="en-US" sz="2700" b="1" dirty="0" err="1" smtClean="0"/>
              <a:t>alebo</a:t>
            </a:r>
            <a:r>
              <a:rPr lang="en-US" sz="2700" b="1" dirty="0" smtClean="0"/>
              <a:t> v </a:t>
            </a:r>
            <a:r>
              <a:rPr lang="en-US" sz="2700" b="1" dirty="0" err="1" smtClean="0"/>
              <a:t>dohode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rodičov</a:t>
            </a:r>
            <a:r>
              <a:rPr lang="en-US" sz="2700" b="1" dirty="0" smtClean="0"/>
              <a:t>, </a:t>
            </a:r>
            <a:r>
              <a:rPr lang="en-US" sz="2700" b="1" dirty="0" err="1" smtClean="0"/>
              <a:t>ktorá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musí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byť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schválená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súdom</a:t>
            </a:r>
            <a:r>
              <a:rPr lang="en-US" sz="2700" b="1" dirty="0" smtClean="0"/>
              <a:t>, je </a:t>
            </a:r>
            <a:r>
              <a:rPr lang="en-US" sz="2700" b="1" dirty="0" err="1" smtClean="0"/>
              <a:t>podľa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názoru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ústavného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súdu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zachovaná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požiadavka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upravená</a:t>
            </a:r>
            <a:r>
              <a:rPr lang="en-US" sz="2700" b="1" dirty="0" smtClean="0"/>
              <a:t> v </a:t>
            </a:r>
            <a:r>
              <a:rPr lang="en-US" sz="2700" b="1" dirty="0" err="1" smtClean="0"/>
              <a:t>čl</a:t>
            </a:r>
            <a:r>
              <a:rPr lang="en-US" sz="2700" b="1" dirty="0" smtClean="0"/>
              <a:t>. 41 </a:t>
            </a:r>
            <a:r>
              <a:rPr lang="en-US" sz="2700" b="1" dirty="0" err="1" smtClean="0"/>
              <a:t>ods</a:t>
            </a:r>
            <a:r>
              <a:rPr lang="en-US" sz="2700" b="1" dirty="0" smtClean="0"/>
              <a:t>. 4 </a:t>
            </a:r>
            <a:r>
              <a:rPr lang="en-US" sz="2700" b="1" dirty="0" err="1" smtClean="0"/>
              <a:t>ústavy</a:t>
            </a:r>
            <a:r>
              <a:rPr lang="en-US" sz="2700" b="1" dirty="0" smtClean="0"/>
              <a:t>, </a:t>
            </a:r>
            <a:r>
              <a:rPr lang="en-US" sz="2700" b="1" dirty="0" err="1" smtClean="0"/>
              <a:t>podľa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ktorej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práva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rodičov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možno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obmedziť</a:t>
            </a:r>
            <a:r>
              <a:rPr lang="en-US" sz="2700" b="1" dirty="0" smtClean="0"/>
              <a:t> „... </a:t>
            </a:r>
            <a:r>
              <a:rPr lang="en-US" sz="2700" b="1" dirty="0" err="1" smtClean="0"/>
              <a:t>len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rozhodnutím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súdu</a:t>
            </a:r>
            <a:r>
              <a:rPr lang="en-US" sz="2700" b="1" dirty="0" smtClean="0"/>
              <a:t> na </a:t>
            </a:r>
            <a:r>
              <a:rPr lang="en-US" sz="2700" b="1" dirty="0" err="1" smtClean="0"/>
              <a:t>základe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zákona</a:t>
            </a:r>
            <a:r>
              <a:rPr lang="en-US" sz="2700" b="1" dirty="0" smtClean="0"/>
              <a:t>“.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456480" y="293791"/>
            <a:ext cx="8386560" cy="718636"/>
          </a:xfrm>
        </p:spPr>
        <p:txBody>
          <a:bodyPr lIns="0" tIns="31999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b="1" dirty="0" smtClean="0">
                <a:solidFill>
                  <a:srgbClr val="0000FF"/>
                </a:solidFill>
              </a:rPr>
              <a:t>Styk s </a:t>
            </a:r>
            <a:r>
              <a:rPr lang="cs-CZ" b="1" dirty="0" err="1" smtClean="0">
                <a:solidFill>
                  <a:srgbClr val="0000FF"/>
                </a:solidFill>
              </a:rPr>
              <a:t>dieťaťom</a:t>
            </a:r>
            <a:endParaRPr lang="cs-CZ" b="1" dirty="0" smtClean="0">
              <a:solidFill>
                <a:srgbClr val="0000FF"/>
              </a:solidFill>
            </a:endParaRPr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95840" y="1273094"/>
            <a:ext cx="8651520" cy="5357362"/>
          </a:xfrm>
        </p:spPr>
        <p:txBody>
          <a:bodyPr lIns="0" tIns="0" rIns="0" bIns="0"/>
          <a:lstStyle/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800" dirty="0" err="1" smtClean="0"/>
              <a:t>Nové</a:t>
            </a:r>
            <a:r>
              <a:rPr lang="en-US" sz="2800" dirty="0" smtClean="0"/>
              <a:t> </a:t>
            </a:r>
            <a:r>
              <a:rPr lang="en-US" sz="2800" dirty="0" err="1" smtClean="0"/>
              <a:t>právo</a:t>
            </a:r>
            <a:r>
              <a:rPr lang="en-US" sz="2800" dirty="0" smtClean="0"/>
              <a:t>, ktoré </a:t>
            </a:r>
            <a:r>
              <a:rPr lang="en-US" sz="2800" dirty="0" err="1" smtClean="0"/>
              <a:t>vzniká</a:t>
            </a:r>
            <a:r>
              <a:rPr lang="en-US" sz="2800" dirty="0" smtClean="0"/>
              <a:t> v </a:t>
            </a:r>
            <a:r>
              <a:rPr lang="en-US" sz="2800" dirty="0" err="1" smtClean="0"/>
              <a:t>dôsledku</a:t>
            </a:r>
            <a:r>
              <a:rPr lang="en-US" sz="2800" dirty="0" smtClean="0"/>
              <a:t> </a:t>
            </a:r>
            <a:r>
              <a:rPr lang="en-US" sz="2800" dirty="0" err="1" smtClean="0"/>
              <a:t>zverenia</a:t>
            </a:r>
            <a:r>
              <a:rPr lang="en-US" sz="2800" dirty="0" smtClean="0"/>
              <a:t> dieťaťa do </a:t>
            </a:r>
            <a:r>
              <a:rPr lang="en-US" sz="2800" dirty="0" err="1" smtClean="0"/>
              <a:t>osobnej</a:t>
            </a:r>
            <a:r>
              <a:rPr lang="en-US" sz="2800" dirty="0" smtClean="0"/>
              <a:t> </a:t>
            </a:r>
            <a:r>
              <a:rPr lang="en-US" sz="2800" dirty="0" err="1" smtClean="0"/>
              <a:t>starostlivosti</a:t>
            </a:r>
            <a:r>
              <a:rPr lang="en-US" sz="2800" dirty="0" smtClean="0"/>
              <a:t> </a:t>
            </a:r>
            <a:r>
              <a:rPr lang="en-US" sz="2800" dirty="0" err="1" smtClean="0"/>
              <a:t>druhého</a:t>
            </a:r>
            <a:r>
              <a:rPr lang="en-US" sz="2800" dirty="0" smtClean="0"/>
              <a:t> </a:t>
            </a:r>
            <a:r>
              <a:rPr lang="en-US" sz="2800" dirty="0" err="1" smtClean="0"/>
              <a:t>rodiča</a:t>
            </a:r>
            <a:r>
              <a:rPr lang="en-US" sz="2800" dirty="0" smtClean="0"/>
              <a:t>.</a:t>
            </a:r>
            <a:endParaRPr lang="sk-SK" sz="2800" dirty="0" smtClean="0"/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sk-SK" sz="2800" b="1" dirty="0" smtClean="0">
                <a:solidFill>
                  <a:srgbClr val="0000FF"/>
                </a:solidFill>
              </a:rPr>
              <a:t>Nemožno ho upraviť pri striedavej starostlivosti!</a:t>
            </a:r>
            <a:endParaRPr lang="en-US" sz="2800" b="1" dirty="0" smtClean="0">
              <a:solidFill>
                <a:srgbClr val="0000FF"/>
              </a:solidFill>
            </a:endParaRPr>
          </a:p>
          <a:p>
            <a:pPr marL="456487" indent="-391686">
              <a:lnSpc>
                <a:spcPct val="14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800" dirty="0" err="1" smtClean="0"/>
              <a:t>Stykom</a:t>
            </a:r>
            <a:r>
              <a:rPr lang="en-US" sz="2800" dirty="0" smtClean="0"/>
              <a:t> sa  rozumie: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800" dirty="0" err="1" smtClean="0"/>
              <a:t>pobyt</a:t>
            </a:r>
            <a:r>
              <a:rPr lang="en-US" sz="2800" dirty="0" smtClean="0"/>
              <a:t> dieťaťa, ktoré </a:t>
            </a:r>
            <a:r>
              <a:rPr lang="en-US" sz="2800" dirty="0" err="1" smtClean="0"/>
              <a:t>po</a:t>
            </a:r>
            <a:r>
              <a:rPr lang="en-US" sz="2800" dirty="0" smtClean="0"/>
              <a:t> </a:t>
            </a:r>
            <a:r>
              <a:rPr lang="en-US" sz="2800" dirty="0" err="1" smtClean="0"/>
              <a:t>obmedzenú</a:t>
            </a:r>
            <a:r>
              <a:rPr lang="en-US" sz="2800" dirty="0" smtClean="0"/>
              <a:t> </a:t>
            </a:r>
            <a:r>
              <a:rPr lang="en-US" sz="2800" dirty="0" err="1" smtClean="0"/>
              <a:t>dobu</a:t>
            </a:r>
            <a:r>
              <a:rPr lang="en-US" sz="2800" dirty="0" smtClean="0"/>
              <a:t> </a:t>
            </a:r>
            <a:r>
              <a:rPr lang="en-US" sz="2800" dirty="0" err="1" smtClean="0"/>
              <a:t>zostane</a:t>
            </a:r>
            <a:r>
              <a:rPr lang="en-US" sz="2800" dirty="0" smtClean="0"/>
              <a:t> </a:t>
            </a:r>
            <a:r>
              <a:rPr lang="en-US" sz="2800" dirty="0" err="1" smtClean="0"/>
              <a:t>alebo</a:t>
            </a:r>
            <a:r>
              <a:rPr lang="en-US" sz="2800" dirty="0" smtClean="0"/>
              <a:t> sa </a:t>
            </a:r>
            <a:r>
              <a:rPr lang="en-US" sz="2800" dirty="0" err="1" smtClean="0"/>
              <a:t>stretne</a:t>
            </a:r>
            <a:r>
              <a:rPr lang="en-US" sz="2800" dirty="0" smtClean="0"/>
              <a:t> s </a:t>
            </a:r>
            <a:r>
              <a:rPr lang="en-US" sz="2800" dirty="0" err="1" smtClean="0"/>
              <a:t>nejakou</a:t>
            </a:r>
            <a:r>
              <a:rPr lang="en-US" sz="2800" dirty="0" smtClean="0"/>
              <a:t> </a:t>
            </a:r>
            <a:r>
              <a:rPr lang="en-US" sz="2800" dirty="0" err="1" smtClean="0"/>
              <a:t>osobou</a:t>
            </a:r>
            <a:r>
              <a:rPr lang="en-US" sz="2800" dirty="0" smtClean="0"/>
              <a:t>, s </a:t>
            </a:r>
            <a:r>
              <a:rPr lang="en-US" sz="2800" dirty="0" err="1" smtClean="0"/>
              <a:t>ktorou</a:t>
            </a:r>
            <a:r>
              <a:rPr lang="en-US" sz="2800" dirty="0" smtClean="0"/>
              <a:t> </a:t>
            </a:r>
            <a:r>
              <a:rPr lang="en-US" sz="2800" dirty="0" err="1" smtClean="0"/>
              <a:t>obvykle</a:t>
            </a:r>
            <a:r>
              <a:rPr lang="en-US" sz="2800" dirty="0" smtClean="0"/>
              <a:t> </a:t>
            </a:r>
            <a:r>
              <a:rPr lang="en-US" sz="2800" dirty="0" err="1" smtClean="0"/>
              <a:t>nežije</a:t>
            </a:r>
            <a:endParaRPr lang="en-US" sz="2800" dirty="0" smtClean="0"/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800" dirty="0" err="1" smtClean="0"/>
              <a:t>akákoľvek</a:t>
            </a:r>
            <a:r>
              <a:rPr lang="en-US" sz="2800" dirty="0" smtClean="0"/>
              <a:t> forma </a:t>
            </a:r>
            <a:r>
              <a:rPr lang="en-US" sz="2800" dirty="0" err="1" smtClean="0"/>
              <a:t>komunikácie</a:t>
            </a:r>
            <a:r>
              <a:rPr lang="en-US" sz="2800" dirty="0" smtClean="0"/>
              <a:t> </a:t>
            </a:r>
            <a:r>
              <a:rPr lang="en-US" sz="2800" dirty="0" err="1" smtClean="0"/>
              <a:t>medzi</a:t>
            </a:r>
            <a:r>
              <a:rPr lang="en-US" sz="2800" dirty="0" smtClean="0"/>
              <a:t> </a:t>
            </a:r>
            <a:r>
              <a:rPr lang="en-US" sz="2800" dirty="0" err="1" smtClean="0"/>
              <a:t>dieťaťom</a:t>
            </a:r>
            <a:r>
              <a:rPr lang="en-US" sz="2800" dirty="0" smtClean="0"/>
              <a:t> a </a:t>
            </a:r>
            <a:r>
              <a:rPr lang="en-US" sz="2800" dirty="0" err="1" smtClean="0"/>
              <a:t>takouto</a:t>
            </a:r>
            <a:r>
              <a:rPr lang="en-US" sz="2800" dirty="0" smtClean="0"/>
              <a:t> </a:t>
            </a:r>
            <a:r>
              <a:rPr lang="en-US" sz="2800" dirty="0" err="1" smtClean="0"/>
              <a:t>osobou</a:t>
            </a:r>
            <a:endParaRPr lang="en-US" sz="2800" dirty="0" smtClean="0"/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en-US" sz="2800" dirty="0" err="1" smtClean="0"/>
              <a:t>poskytnutie</a:t>
            </a:r>
            <a:r>
              <a:rPr lang="en-US" sz="2800" dirty="0" smtClean="0"/>
              <a:t> </a:t>
            </a:r>
            <a:r>
              <a:rPr lang="en-US" sz="2800" dirty="0" err="1" smtClean="0"/>
              <a:t>informácií</a:t>
            </a:r>
            <a:r>
              <a:rPr lang="en-US" sz="2800" dirty="0" smtClean="0"/>
              <a:t> </a:t>
            </a:r>
            <a:r>
              <a:rPr lang="en-US" sz="2800" dirty="0" err="1" smtClean="0"/>
              <a:t>takejto</a:t>
            </a:r>
            <a:r>
              <a:rPr lang="en-US" sz="2800" dirty="0" smtClean="0"/>
              <a:t> </a:t>
            </a:r>
            <a:r>
              <a:rPr lang="en-US" sz="2800" dirty="0" err="1" smtClean="0"/>
              <a:t>osobe</a:t>
            </a:r>
            <a:r>
              <a:rPr lang="en-US" sz="2800" dirty="0" smtClean="0"/>
              <a:t> o </a:t>
            </a:r>
            <a:r>
              <a:rPr lang="en-US" sz="2800" dirty="0" err="1" smtClean="0"/>
              <a:t>dieťati</a:t>
            </a:r>
            <a:r>
              <a:rPr lang="en-US" sz="2800" dirty="0" smtClean="0"/>
              <a:t> </a:t>
            </a:r>
            <a:r>
              <a:rPr lang="en-US" sz="2800" dirty="0" err="1" smtClean="0"/>
              <a:t>alebo</a:t>
            </a:r>
            <a:r>
              <a:rPr lang="en-US" sz="2800" dirty="0" smtClean="0"/>
              <a:t> </a:t>
            </a:r>
            <a:r>
              <a:rPr lang="en-US" sz="2800" dirty="0" err="1" smtClean="0"/>
              <a:t>informácií</a:t>
            </a:r>
            <a:r>
              <a:rPr lang="en-US" sz="2800" dirty="0" smtClean="0"/>
              <a:t> o </a:t>
            </a:r>
            <a:r>
              <a:rPr lang="en-US" sz="2800" dirty="0" err="1" smtClean="0"/>
              <a:t>takejto</a:t>
            </a:r>
            <a:r>
              <a:rPr lang="en-US" sz="2800" dirty="0" smtClean="0"/>
              <a:t> </a:t>
            </a:r>
            <a:r>
              <a:rPr lang="en-US" sz="2800" dirty="0" err="1" smtClean="0"/>
              <a:t>osobe</a:t>
            </a:r>
            <a:r>
              <a:rPr lang="en-US" sz="2800" dirty="0" smtClean="0"/>
              <a:t> </a:t>
            </a:r>
            <a:r>
              <a:rPr lang="en-US" sz="2800" dirty="0" err="1" smtClean="0"/>
              <a:t>dieťaťu</a:t>
            </a:r>
            <a:r>
              <a:rPr lang="en-US" sz="2800" dirty="0" smtClean="0"/>
              <a:t>. </a:t>
            </a:r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921" y="244826"/>
            <a:ext cx="8385120" cy="767601"/>
          </a:xfrm>
        </p:spPr>
        <p:txBody>
          <a:bodyPr lIns="82945" tIns="41473" rIns="82945" bIns="41473"/>
          <a:lstStyle/>
          <a:p>
            <a:pPr algn="ctr" eaLnBrk="1" hangingPunct="1">
              <a:defRPr/>
            </a:pPr>
            <a:r>
              <a:rPr lang="sk-SK" sz="4100" b="1" dirty="0" smtClean="0">
                <a:solidFill>
                  <a:srgbClr val="0000FF"/>
                </a:solidFill>
              </a:rPr>
              <a:t>Výrok o stretávaní</a:t>
            </a:r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5841" y="1142041"/>
            <a:ext cx="8817120" cy="5715960"/>
          </a:xfrm>
        </p:spPr>
        <p:txBody>
          <a:bodyPr lIns="82945" tIns="41473" rIns="82945" bIns="41473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k-SK" sz="2800" dirty="0" smtClean="0"/>
              <a:t>Otec je oprávnený stretávať sa s maloletou Luciou </a:t>
            </a:r>
          </a:p>
          <a:p>
            <a:pPr eaLnBrk="1" hangingPunct="1">
              <a:defRPr/>
            </a:pPr>
            <a:r>
              <a:rPr lang="sk-SK" sz="2800" dirty="0" smtClean="0"/>
              <a:t>každý párny víkend vždy od piatku 18.00 hod. do nedele 18.00 hod</a:t>
            </a:r>
          </a:p>
          <a:p>
            <a:pPr eaLnBrk="1" hangingPunct="1">
              <a:defRPr/>
            </a:pPr>
            <a:r>
              <a:rPr lang="sk-SK" sz="2800" dirty="0" smtClean="0"/>
              <a:t>počas letných prázdnin vždy od 10.00 hod. dňa 15.7. do 19.00 hod. dňa 31.7. a od 10.00 hod. dňa 16.8. do 19.00 hod. dňa 31.8.</a:t>
            </a:r>
          </a:p>
          <a:p>
            <a:pPr eaLnBrk="1" hangingPunct="1">
              <a:defRPr/>
            </a:pPr>
            <a:r>
              <a:rPr lang="sk-SK" sz="2800" dirty="0" smtClean="0"/>
              <a:t>počas Vianoc párneho kalendárneho roka vždy od 10.00 hod. dňa 23.12. do 19.00 hod. dňa 27.12.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k-SK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sk-SK" sz="2800" dirty="0" smtClean="0"/>
              <a:t>   s tým, že si dieťa prevezme a matke ho odovzdá v určenom čase v mieste bydliska matky. Matka je povinná dieťa na stretávanie riadne pripraviť.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Rot="1" noChangeArrowheads="1"/>
          </p:cNvSpPr>
          <p:nvPr>
            <p:ph type="title"/>
          </p:nvPr>
        </p:nvSpPr>
        <p:spPr>
          <a:xfrm>
            <a:off x="195840" y="162738"/>
            <a:ext cx="8648640" cy="783442"/>
          </a:xfrm>
        </p:spPr>
        <p:txBody>
          <a:bodyPr lIns="0" tIns="31999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</a:tabLst>
              <a:defRPr/>
            </a:pPr>
            <a:r>
              <a:rPr lang="cs-CZ" sz="4100" dirty="0" smtClean="0">
                <a:solidFill>
                  <a:srgbClr val="990033"/>
                </a:solidFill>
                <a:latin typeface="Arial" charset="0"/>
              </a:rPr>
              <a:t>	</a:t>
            </a:r>
            <a:r>
              <a:rPr lang="cs-CZ" sz="4100" b="1" dirty="0" err="1" smtClean="0">
                <a:solidFill>
                  <a:srgbClr val="0000FF"/>
                </a:solidFill>
                <a:latin typeface="Arial" charset="0"/>
              </a:rPr>
              <a:t>Zmena</a:t>
            </a:r>
            <a:r>
              <a:rPr lang="cs-CZ" sz="4100" b="1" dirty="0" smtClean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cs-CZ" sz="4100" b="1" dirty="0" err="1" smtClean="0">
                <a:solidFill>
                  <a:srgbClr val="0000FF"/>
                </a:solidFill>
                <a:latin typeface="Arial" charset="0"/>
              </a:rPr>
              <a:t>rozhodnutia</a:t>
            </a:r>
            <a:r>
              <a:rPr lang="cs-CZ" sz="4100" b="1" dirty="0" smtClean="0">
                <a:solidFill>
                  <a:srgbClr val="0000FF"/>
                </a:solidFill>
                <a:latin typeface="Arial" charset="0"/>
              </a:rPr>
              <a:t> o výkone RPP</a:t>
            </a:r>
          </a:p>
        </p:txBody>
      </p:sp>
      <p:sp>
        <p:nvSpPr>
          <p:cNvPr id="419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31040" y="1012427"/>
            <a:ext cx="9012960" cy="5845573"/>
          </a:xfrm>
        </p:spPr>
        <p:txBody>
          <a:bodyPr lIns="0" tIns="25599" rIns="0" bIns="0">
            <a:normAutofit/>
          </a:bodyPr>
          <a:lstStyle/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dirty="0" smtClean="0">
                <a:solidFill>
                  <a:srgbClr val="0000FF"/>
                </a:solidFill>
              </a:rPr>
              <a:t>§ 26 zákona o </a:t>
            </a:r>
            <a:r>
              <a:rPr lang="cs-CZ" dirty="0" err="1" smtClean="0">
                <a:solidFill>
                  <a:srgbClr val="0000FF"/>
                </a:solidFill>
              </a:rPr>
              <a:t>rodine</a:t>
            </a:r>
            <a:endParaRPr lang="cs-CZ" dirty="0" smtClean="0">
              <a:solidFill>
                <a:srgbClr val="0000FF"/>
              </a:solidFill>
            </a:endParaRPr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sz="700" dirty="0" smtClean="0"/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cs-CZ" sz="3100" dirty="0" err="1" smtClean="0"/>
              <a:t>Ak</a:t>
            </a:r>
            <a:r>
              <a:rPr lang="cs-CZ" sz="3100" dirty="0" smtClean="0"/>
              <a:t> sa </a:t>
            </a:r>
            <a:r>
              <a:rPr lang="cs-CZ" sz="3100" dirty="0" err="1" smtClean="0"/>
              <a:t>zmenia</a:t>
            </a:r>
            <a:r>
              <a:rPr lang="cs-CZ" sz="3100" dirty="0" smtClean="0"/>
              <a:t> </a:t>
            </a:r>
            <a:r>
              <a:rPr lang="cs-CZ" sz="3100" dirty="0" err="1" smtClean="0"/>
              <a:t>pomery</a:t>
            </a:r>
            <a:r>
              <a:rPr lang="cs-CZ" sz="3100" dirty="0" smtClean="0"/>
              <a:t>, </a:t>
            </a:r>
            <a:r>
              <a:rPr lang="cs-CZ" sz="3100" dirty="0" err="1" smtClean="0"/>
              <a:t>súd</a:t>
            </a:r>
            <a:r>
              <a:rPr lang="cs-CZ" sz="3100" dirty="0" smtClean="0"/>
              <a:t> </a:t>
            </a:r>
            <a:r>
              <a:rPr lang="cs-CZ" sz="3100" dirty="0" err="1" smtClean="0"/>
              <a:t>môže</a:t>
            </a:r>
            <a:r>
              <a:rPr lang="cs-CZ" sz="3100" dirty="0" smtClean="0"/>
              <a:t> aj bez návrhu </a:t>
            </a:r>
            <a:r>
              <a:rPr lang="cs-CZ" sz="3100" dirty="0" err="1" smtClean="0"/>
              <a:t>zmeniť</a:t>
            </a:r>
            <a:r>
              <a:rPr lang="cs-CZ" sz="3100" dirty="0" smtClean="0"/>
              <a:t> </a:t>
            </a:r>
            <a:r>
              <a:rPr lang="cs-CZ" sz="3100" dirty="0" err="1" smtClean="0"/>
              <a:t>rozhodnutie</a:t>
            </a:r>
            <a:r>
              <a:rPr lang="cs-CZ" sz="3100" dirty="0" smtClean="0"/>
              <a:t> o výkone rodičovských práv a povinností </a:t>
            </a:r>
            <a:r>
              <a:rPr lang="cs-CZ" sz="3100" dirty="0" err="1" smtClean="0"/>
              <a:t>alebo</a:t>
            </a:r>
            <a:r>
              <a:rPr lang="cs-CZ" sz="3100" dirty="0" smtClean="0"/>
              <a:t> dohodu o výkone rodičovských práv a povinností.</a:t>
            </a:r>
            <a:r>
              <a:rPr lang="cs-CZ" dirty="0" smtClean="0"/>
              <a:t> 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dirty="0" smtClean="0"/>
          </a:p>
          <a:p>
            <a:r>
              <a:rPr lang="sk-SK" sz="2800" dirty="0">
                <a:solidFill>
                  <a:srgbClr val="0000FF"/>
                </a:solidFill>
              </a:rPr>
              <a:t>§ 231 </a:t>
            </a:r>
            <a:r>
              <a:rPr lang="sk-SK" sz="2800" dirty="0" smtClean="0">
                <a:solidFill>
                  <a:srgbClr val="0000FF"/>
                </a:solidFill>
              </a:rPr>
              <a:t>Civilného mimosporového poriadku</a:t>
            </a:r>
            <a:endParaRPr lang="sk-SK" sz="2400" dirty="0"/>
          </a:p>
          <a:p>
            <a:r>
              <a:rPr lang="sk-SK" sz="2400" dirty="0"/>
              <a:t>Rozsudok ukladajúci povinnosť plniť v budúcnosti splatné dávky alebo splátky možno na základe žaloby zmeniť, ak sa podstatne zmenili pomery, ktoré </a:t>
            </a:r>
            <a:r>
              <a:rPr lang="sk-SK" sz="2400"/>
              <a:t>sú </a:t>
            </a:r>
            <a:r>
              <a:rPr lang="sk-SK" sz="2400" smtClean="0"/>
              <a:t>rozhodujúce </a:t>
            </a:r>
            <a:r>
              <a:rPr lang="sk-SK" sz="2400" dirty="0"/>
              <a:t>pre výšku a ďalšie trvanie dávok alebo </a:t>
            </a:r>
            <a:r>
              <a:rPr lang="sk-SK" sz="2400" dirty="0" smtClean="0"/>
              <a:t>splátok</a:t>
            </a:r>
            <a:r>
              <a:rPr lang="sk-SK" sz="2400" dirty="0"/>
              <a:t>. Zmena rozsudku je prípustná od času, keď nastala podstatná zmena pomerov. </a:t>
            </a:r>
          </a:p>
          <a:p>
            <a:pPr marL="456487" indent="-391686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endParaRPr lang="cs-CZ" sz="2400" dirty="0" smtClean="0"/>
          </a:p>
        </p:txBody>
      </p:sp>
    </p:spTree>
  </p:cSld>
  <p:clrMapOvr>
    <a:masterClrMapping/>
  </p:clrMapOvr>
  <p:transition xmlns:p14="http://schemas.microsoft.com/office/powerpoint/2010/main" spd="slow">
    <p:diamond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4097CBE5853142984DBDB4038F8A2C" ma:contentTypeVersion="3" ma:contentTypeDescription="Umožňuje vytvoriť nový dokument." ma:contentTypeScope="" ma:versionID="d59e2204f379b397d36a7d669c8c3a6c">
  <xsd:schema xmlns:xsd="http://www.w3.org/2001/XMLSchema" xmlns:xs="http://www.w3.org/2001/XMLSchema" xmlns:p="http://schemas.microsoft.com/office/2006/metadata/properties" xmlns:ns2="af26c60a-a371-4ae7-aac9-d4f07e9f95ce" targetNamespace="http://schemas.microsoft.com/office/2006/metadata/properties" ma:root="true" ma:fieldsID="3cc42ca25231edf245fe66635842fed1" ns2:_="">
    <xsd:import namespace="af26c60a-a371-4ae7-aac9-d4f07e9f95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6c60a-a371-4ae7-aac9-d4f07e9f95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ADECE5-9ADB-4576-BC1E-318A56D3048C}"/>
</file>

<file path=customXml/itemProps2.xml><?xml version="1.0" encoding="utf-8"?>
<ds:datastoreItem xmlns:ds="http://schemas.openxmlformats.org/officeDocument/2006/customXml" ds:itemID="{12160C78-171F-4FD7-9D2D-43224491D130}"/>
</file>

<file path=customXml/itemProps3.xml><?xml version="1.0" encoding="utf-8"?>
<ds:datastoreItem xmlns:ds="http://schemas.openxmlformats.org/officeDocument/2006/customXml" ds:itemID="{8F01BA3F-D10C-4913-8DAD-A5AD7F62F4C7}"/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IntroducingPowerPoint2007</Template>
  <TotalTime>0</TotalTime>
  <Words>1657</Words>
  <Application>Microsoft Macintosh PowerPoint</Application>
  <PresentationFormat>On-screen Show (4:3)</PresentationFormat>
  <Paragraphs>146</Paragraphs>
  <Slides>28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IntroducingPowerPoint2007</vt:lpstr>
      <vt:lpstr>Rozvod s maloletými deŤmi</vt:lpstr>
      <vt:lpstr>ROZVOD MANŽELSTVA v SR</vt:lpstr>
      <vt:lpstr> Rozvod v Slovenskej republike</vt:lpstr>
      <vt:lpstr>Príčiny rozvratu</vt:lpstr>
      <vt:lpstr>Výrok rozsudku o rozvode</vt:lpstr>
      <vt:lpstr> Procesné pravidlá pre konanie o   rozvod</vt:lpstr>
      <vt:lpstr> Procesné pravidlá 2</vt:lpstr>
      <vt:lpstr>  Procesné pravidlá 3</vt:lpstr>
      <vt:lpstr>Dokazovanie rozvratu </vt:lpstr>
      <vt:lpstr>Skúška pozornosti</vt:lpstr>
      <vt:lpstr>Úprava výkonu rod. práv a povinností na čas po rozvode  </vt:lpstr>
      <vt:lpstr>POZOR!!!</vt:lpstr>
      <vt:lpstr>   Výrok rozsudku o úpp na čas po rozvode</vt:lpstr>
      <vt:lpstr>Súvzťažnosť výrokov v rozsudku o rozvode manželstva</vt:lpstr>
      <vt:lpstr>Rozhodovanie o úprave výkonu RPP na čas po rozvode – I. varianta</vt:lpstr>
      <vt:lpstr>Rozhodovanie o úprave výkonu RPP na čas po rozvode – 2. varianta</vt:lpstr>
      <vt:lpstr>Rodičovská dohoda </vt:lpstr>
      <vt:lpstr>Osobná starostlivosť </vt:lpstr>
      <vt:lpstr>Výrok o zverení dieťaťa do výlučnej starostlivosti </vt:lpstr>
      <vt:lpstr>Výrok o zverení dieťaťa do striedavej starostlivosti</vt:lpstr>
      <vt:lpstr>Výživné pri zverení dieťaťa do výlučnej starostlivosti</vt:lpstr>
      <vt:lpstr>Výživné pri zverení dieťaťa do striedavej starostlivosti</vt:lpstr>
      <vt:lpstr>Výrok o spotrebnom výživnom</vt:lpstr>
      <vt:lpstr>Výrok o spotrebnom výživnom a výživnom na tvorbu úspor</vt:lpstr>
      <vt:lpstr>Zastupovanie a správa majetku maloletého na čas po rozvode</vt:lpstr>
      <vt:lpstr>Styk s dieťaťom</vt:lpstr>
      <vt:lpstr>Výrok o stretávaní</vt:lpstr>
      <vt:lpstr> Zmena rozhodnutia o výkone RPP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2015-03-23T06:48:28Z</dcterms:created>
  <dcterms:modified xsi:type="dcterms:W3CDTF">2021-01-25T17:57:11Z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  <property fmtid="{D5CDD505-2E9C-101B-9397-08002B2CF9AE}" pid="4" name="ContentTypeId">
    <vt:lpwstr>0x010100334097CBE5853142984DBDB4038F8A2C</vt:lpwstr>
  </property>
</Properties>
</file>